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2" r:id="rId6"/>
    <p:sldId id="258" r:id="rId7"/>
    <p:sldId id="264" r:id="rId8"/>
    <p:sldId id="265" r:id="rId9"/>
    <p:sldId id="266" r:id="rId10"/>
    <p:sldId id="267" r:id="rId11"/>
    <p:sldId id="268" r:id="rId12"/>
    <p:sldId id="270" r:id="rId13"/>
    <p:sldId id="269"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82506-8B47-43C6-8F85-8FEF63780DE5}" v="236" dt="2021-10-13T07:37:57.942"/>
    <p1510:client id="{89810766-7F3C-7A68-7C9B-811D953338EA}" v="158" dt="2021-10-13T12:00:22.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56" d="100"/>
          <a:sy n="56" d="100"/>
        </p:scale>
        <p:origin x="4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onso Achala Chathuranga" userId="S::achalaa@westminster.ac.uk::8f7591ad-bc0c-402f-ab31-12c1e7d4c7fe" providerId="AD" clId="Web-{89810766-7F3C-7A68-7C9B-811D953338EA}"/>
    <pc:docChg chg="addSld modSld">
      <pc:chgData name="Aponso Achala Chathuranga" userId="S::achalaa@westminster.ac.uk::8f7591ad-bc0c-402f-ab31-12c1e7d4c7fe" providerId="AD" clId="Web-{89810766-7F3C-7A68-7C9B-811D953338EA}" dt="2021-10-13T12:00:22.895" v="189" actId="20577"/>
      <pc:docMkLst>
        <pc:docMk/>
      </pc:docMkLst>
      <pc:sldChg chg="addSp modSp new">
        <pc:chgData name="Aponso Achala Chathuranga" userId="S::achalaa@westminster.ac.uk::8f7591ad-bc0c-402f-ab31-12c1e7d4c7fe" providerId="AD" clId="Web-{89810766-7F3C-7A68-7C9B-811D953338EA}" dt="2021-10-13T12:00:22.895" v="189" actId="20577"/>
        <pc:sldMkLst>
          <pc:docMk/>
          <pc:sldMk cId="2533653146" sldId="269"/>
        </pc:sldMkLst>
        <pc:spChg chg="mod">
          <ac:chgData name="Aponso Achala Chathuranga" userId="S::achalaa@westminster.ac.uk::8f7591ad-bc0c-402f-ab31-12c1e7d4c7fe" providerId="AD" clId="Web-{89810766-7F3C-7A68-7C9B-811D953338EA}" dt="2021-10-13T11:46:31.644" v="180" actId="20577"/>
          <ac:spMkLst>
            <pc:docMk/>
            <pc:sldMk cId="2533653146" sldId="269"/>
            <ac:spMk id="2" creationId="{779EC858-D2EE-4559-8F17-0992C61B4653}"/>
          </ac:spMkLst>
        </pc:spChg>
        <pc:spChg chg="mod">
          <ac:chgData name="Aponso Achala Chathuranga" userId="S::achalaa@westminster.ac.uk::8f7591ad-bc0c-402f-ab31-12c1e7d4c7fe" providerId="AD" clId="Web-{89810766-7F3C-7A68-7C9B-811D953338EA}" dt="2021-10-13T12:00:22.895" v="189" actId="20577"/>
          <ac:spMkLst>
            <pc:docMk/>
            <pc:sldMk cId="2533653146" sldId="269"/>
            <ac:spMk id="3" creationId="{C7474BDA-7337-4061-82C0-95A7B8DF2552}"/>
          </ac:spMkLst>
        </pc:spChg>
        <pc:spChg chg="add mod">
          <ac:chgData name="Aponso Achala Chathuranga" userId="S::achalaa@westminster.ac.uk::8f7591ad-bc0c-402f-ab31-12c1e7d4c7fe" providerId="AD" clId="Web-{89810766-7F3C-7A68-7C9B-811D953338EA}" dt="2021-10-13T11:59:58.331" v="185" actId="14100"/>
          <ac:spMkLst>
            <pc:docMk/>
            <pc:sldMk cId="2533653146" sldId="269"/>
            <ac:spMk id="4" creationId="{793769D5-664A-4B27-AE33-293DAEC8AFA8}"/>
          </ac:spMkLst>
        </pc:spChg>
      </pc:sldChg>
      <pc:sldChg chg="addSp delSp modSp new mod setBg">
        <pc:chgData name="Aponso Achala Chathuranga" userId="S::achalaa@westminster.ac.uk::8f7591ad-bc0c-402f-ab31-12c1e7d4c7fe" providerId="AD" clId="Web-{89810766-7F3C-7A68-7C9B-811D953338EA}" dt="2021-10-13T11:42:28.944" v="75" actId="20577"/>
        <pc:sldMkLst>
          <pc:docMk/>
          <pc:sldMk cId="3326441242" sldId="270"/>
        </pc:sldMkLst>
        <pc:spChg chg="mod">
          <ac:chgData name="Aponso Achala Chathuranga" userId="S::achalaa@westminster.ac.uk::8f7591ad-bc0c-402f-ab31-12c1e7d4c7fe" providerId="AD" clId="Web-{89810766-7F3C-7A68-7C9B-811D953338EA}" dt="2021-10-13T11:41:43.081" v="51"/>
          <ac:spMkLst>
            <pc:docMk/>
            <pc:sldMk cId="3326441242" sldId="270"/>
            <ac:spMk id="2" creationId="{E0CB2C8E-8137-41AF-97E4-4FC9857489B2}"/>
          </ac:spMkLst>
        </pc:spChg>
        <pc:spChg chg="add del mod">
          <ac:chgData name="Aponso Achala Chathuranga" userId="S::achalaa@westminster.ac.uk::8f7591ad-bc0c-402f-ab31-12c1e7d4c7fe" providerId="AD" clId="Web-{89810766-7F3C-7A68-7C9B-811D953338EA}" dt="2021-10-13T11:41:43.081" v="51"/>
          <ac:spMkLst>
            <pc:docMk/>
            <pc:sldMk cId="3326441242" sldId="270"/>
            <ac:spMk id="3" creationId="{52A2D450-456F-4239-9CDF-D4B04F7315E8}"/>
          </ac:spMkLst>
        </pc:spChg>
        <pc:spChg chg="add del">
          <ac:chgData name="Aponso Achala Chathuranga" userId="S::achalaa@westminster.ac.uk::8f7591ad-bc0c-402f-ab31-12c1e7d4c7fe" providerId="AD" clId="Web-{89810766-7F3C-7A68-7C9B-811D953338EA}" dt="2021-10-13T11:41:43.019" v="50"/>
          <ac:spMkLst>
            <pc:docMk/>
            <pc:sldMk cId="3326441242" sldId="270"/>
            <ac:spMk id="6" creationId="{2C61293E-6EBE-43EF-A52C-9BEBFD7679D4}"/>
          </ac:spMkLst>
        </pc:spChg>
        <pc:spChg chg="add del">
          <ac:chgData name="Aponso Achala Chathuranga" userId="S::achalaa@westminster.ac.uk::8f7591ad-bc0c-402f-ab31-12c1e7d4c7fe" providerId="AD" clId="Web-{89810766-7F3C-7A68-7C9B-811D953338EA}" dt="2021-10-13T11:41:43.019" v="50"/>
          <ac:spMkLst>
            <pc:docMk/>
            <pc:sldMk cId="3326441242" sldId="270"/>
            <ac:spMk id="8" creationId="{21540236-BFD5-4A9D-8840-4703E7F76825}"/>
          </ac:spMkLst>
        </pc:spChg>
        <pc:spChg chg="add del">
          <ac:chgData name="Aponso Achala Chathuranga" userId="S::achalaa@westminster.ac.uk::8f7591ad-bc0c-402f-ab31-12c1e7d4c7fe" providerId="AD" clId="Web-{89810766-7F3C-7A68-7C9B-811D953338EA}" dt="2021-10-13T11:41:37.565" v="48"/>
          <ac:spMkLst>
            <pc:docMk/>
            <pc:sldMk cId="3326441242" sldId="270"/>
            <ac:spMk id="9" creationId="{2B566528-1B12-4246-9431-5C2D7D081168}"/>
          </ac:spMkLst>
        </pc:spChg>
        <pc:spChg chg="add">
          <ac:chgData name="Aponso Achala Chathuranga" userId="S::achalaa@westminster.ac.uk::8f7591ad-bc0c-402f-ab31-12c1e7d4c7fe" providerId="AD" clId="Web-{89810766-7F3C-7A68-7C9B-811D953338EA}" dt="2021-10-13T11:41:43.081" v="51"/>
          <ac:spMkLst>
            <pc:docMk/>
            <pc:sldMk cId="3326441242" sldId="270"/>
            <ac:spMk id="10" creationId="{53B021B3-DE93-4AB7-8A18-CF5F1CED88B8}"/>
          </ac:spMkLst>
        </pc:spChg>
        <pc:spChg chg="add del">
          <ac:chgData name="Aponso Achala Chathuranga" userId="S::achalaa@westminster.ac.uk::8f7591ad-bc0c-402f-ab31-12c1e7d4c7fe" providerId="AD" clId="Web-{89810766-7F3C-7A68-7C9B-811D953338EA}" dt="2021-10-13T11:41:37.565" v="48"/>
          <ac:spMkLst>
            <pc:docMk/>
            <pc:sldMk cId="3326441242" sldId="270"/>
            <ac:spMk id="11" creationId="{2E80C965-DB6D-4F81-9E9E-B027384D0BD6}"/>
          </ac:spMkLst>
        </pc:spChg>
        <pc:spChg chg="add">
          <ac:chgData name="Aponso Achala Chathuranga" userId="S::achalaa@westminster.ac.uk::8f7591ad-bc0c-402f-ab31-12c1e7d4c7fe" providerId="AD" clId="Web-{89810766-7F3C-7A68-7C9B-811D953338EA}" dt="2021-10-13T11:41:43.081" v="51"/>
          <ac:spMkLst>
            <pc:docMk/>
            <pc:sldMk cId="3326441242" sldId="270"/>
            <ac:spMk id="12" creationId="{52D502E5-F6B4-4D58-B4AE-FC466FF15EE8}"/>
          </ac:spMkLst>
        </pc:spChg>
        <pc:spChg chg="add del">
          <ac:chgData name="Aponso Achala Chathuranga" userId="S::achalaa@westminster.ac.uk::8f7591ad-bc0c-402f-ab31-12c1e7d4c7fe" providerId="AD" clId="Web-{89810766-7F3C-7A68-7C9B-811D953338EA}" dt="2021-10-13T11:41:37.565" v="48"/>
          <ac:spMkLst>
            <pc:docMk/>
            <pc:sldMk cId="3326441242" sldId="270"/>
            <ac:spMk id="13" creationId="{A580F890-B085-4E95-96AA-55AEBEC5CE6E}"/>
          </ac:spMkLst>
        </pc:spChg>
        <pc:spChg chg="add">
          <ac:chgData name="Aponso Achala Chathuranga" userId="S::achalaa@westminster.ac.uk::8f7591ad-bc0c-402f-ab31-12c1e7d4c7fe" providerId="AD" clId="Web-{89810766-7F3C-7A68-7C9B-811D953338EA}" dt="2021-10-13T11:41:43.081" v="51"/>
          <ac:spMkLst>
            <pc:docMk/>
            <pc:sldMk cId="3326441242" sldId="270"/>
            <ac:spMk id="14" creationId="{9DECDBF4-02B6-4BB4-B65B-B8107AD6A9E8}"/>
          </ac:spMkLst>
        </pc:spChg>
        <pc:spChg chg="add del">
          <ac:chgData name="Aponso Achala Chathuranga" userId="S::achalaa@westminster.ac.uk::8f7591ad-bc0c-402f-ab31-12c1e7d4c7fe" providerId="AD" clId="Web-{89810766-7F3C-7A68-7C9B-811D953338EA}" dt="2021-10-13T11:41:37.565" v="48"/>
          <ac:spMkLst>
            <pc:docMk/>
            <pc:sldMk cId="3326441242" sldId="270"/>
            <ac:spMk id="15" creationId="{D3F51FEB-38FB-4F6C-9F7B-2F2AFAB65463}"/>
          </ac:spMkLst>
        </pc:spChg>
        <pc:spChg chg="add del">
          <ac:chgData name="Aponso Achala Chathuranga" userId="S::achalaa@westminster.ac.uk::8f7591ad-bc0c-402f-ab31-12c1e7d4c7fe" providerId="AD" clId="Web-{89810766-7F3C-7A68-7C9B-811D953338EA}" dt="2021-10-13T11:41:37.565" v="48"/>
          <ac:spMkLst>
            <pc:docMk/>
            <pc:sldMk cId="3326441242" sldId="270"/>
            <ac:spMk id="17" creationId="{1E547BA6-BAE0-43BB-A7CA-60F69CE252F0}"/>
          </ac:spMkLst>
        </pc:spChg>
        <pc:graphicFrameChg chg="add del">
          <ac:chgData name="Aponso Achala Chathuranga" userId="S::achalaa@westminster.ac.uk::8f7591ad-bc0c-402f-ab31-12c1e7d4c7fe" providerId="AD" clId="Web-{89810766-7F3C-7A68-7C9B-811D953338EA}" dt="2021-10-13T11:41:37.565" v="48"/>
          <ac:graphicFrameMkLst>
            <pc:docMk/>
            <pc:sldMk cId="3326441242" sldId="270"/>
            <ac:graphicFrameMk id="5" creationId="{6389087E-F755-45C2-BA8D-9AF944C1B403}"/>
          </ac:graphicFrameMkLst>
        </pc:graphicFrameChg>
        <pc:graphicFrameChg chg="add modGraphic">
          <ac:chgData name="Aponso Achala Chathuranga" userId="S::achalaa@westminster.ac.uk::8f7591ad-bc0c-402f-ab31-12c1e7d4c7fe" providerId="AD" clId="Web-{89810766-7F3C-7A68-7C9B-811D953338EA}" dt="2021-10-13T11:42:28.944" v="75" actId="20577"/>
          <ac:graphicFrameMkLst>
            <pc:docMk/>
            <pc:sldMk cId="3326441242" sldId="270"/>
            <ac:graphicFrameMk id="16" creationId="{75B2D3DA-7B78-4521-B302-3F83980D64B3}"/>
          </ac:graphicFrameMkLst>
        </pc:graphicFrameChg>
        <pc:picChg chg="add del">
          <ac:chgData name="Aponso Achala Chathuranga" userId="S::achalaa@westminster.ac.uk::8f7591ad-bc0c-402f-ab31-12c1e7d4c7fe" providerId="AD" clId="Web-{89810766-7F3C-7A68-7C9B-811D953338EA}" dt="2021-10-13T11:41:43.019" v="50"/>
          <ac:picMkLst>
            <pc:docMk/>
            <pc:sldMk cId="3326441242" sldId="270"/>
            <ac:picMk id="7" creationId="{00083B02-26DF-47E2-9915-6E5886A0CD4F}"/>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3.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3.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24300D5-826B-46E3-BE5A-0C1CB95F2A5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110D084-03AB-4B1B-93A5-4551B9605044}">
      <dgm:prSet/>
      <dgm:spPr/>
      <dgm:t>
        <a:bodyPr/>
        <a:lstStyle/>
        <a:p>
          <a:r>
            <a:rPr lang="en-US"/>
            <a:t>If you want to give your child something enjoyable to do which will also be educational and help them to learn, learning to code is the perfect gift. </a:t>
          </a:r>
        </a:p>
      </dgm:t>
    </dgm:pt>
    <dgm:pt modelId="{753CBE6A-1457-4E26-8A39-480D81C84E10}" type="parTrans" cxnId="{AA68DFF6-3EBB-4AA1-AC10-816DAF466631}">
      <dgm:prSet/>
      <dgm:spPr/>
      <dgm:t>
        <a:bodyPr/>
        <a:lstStyle/>
        <a:p>
          <a:endParaRPr lang="en-US"/>
        </a:p>
      </dgm:t>
    </dgm:pt>
    <dgm:pt modelId="{433F8440-91ED-4262-8794-F2D104DFDD4C}" type="sibTrans" cxnId="{AA68DFF6-3EBB-4AA1-AC10-816DAF466631}">
      <dgm:prSet/>
      <dgm:spPr/>
      <dgm:t>
        <a:bodyPr/>
        <a:lstStyle/>
        <a:p>
          <a:endParaRPr lang="en-US"/>
        </a:p>
      </dgm:t>
    </dgm:pt>
    <dgm:pt modelId="{3977DBA2-E92E-4CB1-BFA3-0D22BBFD7300}">
      <dgm:prSet/>
      <dgm:spPr/>
      <dgm:t>
        <a:bodyPr/>
        <a:lstStyle/>
        <a:p>
          <a:r>
            <a:rPr lang="en-US"/>
            <a:t>You can read about the reasons why coding is important, but one of the main ones is to give them a challenge while having fun!</a:t>
          </a:r>
        </a:p>
      </dgm:t>
    </dgm:pt>
    <dgm:pt modelId="{8D96D262-2B04-42FC-9923-9829F0EC1363}" type="parTrans" cxnId="{8F85E52C-9215-4972-881D-1036BD4207EF}">
      <dgm:prSet/>
      <dgm:spPr/>
      <dgm:t>
        <a:bodyPr/>
        <a:lstStyle/>
        <a:p>
          <a:endParaRPr lang="en-US"/>
        </a:p>
      </dgm:t>
    </dgm:pt>
    <dgm:pt modelId="{A114922D-B858-4A5B-88F9-120B1CE7FFF6}" type="sibTrans" cxnId="{8F85E52C-9215-4972-881D-1036BD4207EF}">
      <dgm:prSet/>
      <dgm:spPr/>
      <dgm:t>
        <a:bodyPr/>
        <a:lstStyle/>
        <a:p>
          <a:endParaRPr lang="en-US"/>
        </a:p>
      </dgm:t>
    </dgm:pt>
    <dgm:pt modelId="{F455EB88-9FAB-440B-9045-F2D5E4369DF0}" type="pres">
      <dgm:prSet presAssocID="{824300D5-826B-46E3-BE5A-0C1CB95F2A5F}" presName="linear" presStyleCnt="0">
        <dgm:presLayoutVars>
          <dgm:animLvl val="lvl"/>
          <dgm:resizeHandles val="exact"/>
        </dgm:presLayoutVars>
      </dgm:prSet>
      <dgm:spPr/>
      <dgm:t>
        <a:bodyPr/>
        <a:lstStyle/>
        <a:p>
          <a:endParaRPr lang="en-US"/>
        </a:p>
      </dgm:t>
    </dgm:pt>
    <dgm:pt modelId="{B878F094-FC91-4A69-B979-7EF83867B33A}" type="pres">
      <dgm:prSet presAssocID="{3110D084-03AB-4B1B-93A5-4551B9605044}" presName="parentText" presStyleLbl="node1" presStyleIdx="0" presStyleCnt="2">
        <dgm:presLayoutVars>
          <dgm:chMax val="0"/>
          <dgm:bulletEnabled val="1"/>
        </dgm:presLayoutVars>
      </dgm:prSet>
      <dgm:spPr/>
      <dgm:t>
        <a:bodyPr/>
        <a:lstStyle/>
        <a:p>
          <a:endParaRPr lang="en-US"/>
        </a:p>
      </dgm:t>
    </dgm:pt>
    <dgm:pt modelId="{68BAB9AA-4AC3-4614-8942-58BD97F2E3E9}" type="pres">
      <dgm:prSet presAssocID="{433F8440-91ED-4262-8794-F2D104DFDD4C}" presName="spacer" presStyleCnt="0"/>
      <dgm:spPr/>
    </dgm:pt>
    <dgm:pt modelId="{B4E4BC18-1263-463E-BE06-D0D5BB897583}" type="pres">
      <dgm:prSet presAssocID="{3977DBA2-E92E-4CB1-BFA3-0D22BBFD7300}" presName="parentText" presStyleLbl="node1" presStyleIdx="1" presStyleCnt="2">
        <dgm:presLayoutVars>
          <dgm:chMax val="0"/>
          <dgm:bulletEnabled val="1"/>
        </dgm:presLayoutVars>
      </dgm:prSet>
      <dgm:spPr/>
      <dgm:t>
        <a:bodyPr/>
        <a:lstStyle/>
        <a:p>
          <a:endParaRPr lang="en-US"/>
        </a:p>
      </dgm:t>
    </dgm:pt>
  </dgm:ptLst>
  <dgm:cxnLst>
    <dgm:cxn modelId="{A6539F84-3A58-49B6-9AB0-5929B423563D}" type="presOf" srcId="{3110D084-03AB-4B1B-93A5-4551B9605044}" destId="{B878F094-FC91-4A69-B979-7EF83867B33A}" srcOrd="0" destOrd="0" presId="urn:microsoft.com/office/officeart/2005/8/layout/vList2"/>
    <dgm:cxn modelId="{30191FF2-BBE4-48C8-92D2-AF333A917A4F}" type="presOf" srcId="{3977DBA2-E92E-4CB1-BFA3-0D22BBFD7300}" destId="{B4E4BC18-1263-463E-BE06-D0D5BB897583}" srcOrd="0" destOrd="0" presId="urn:microsoft.com/office/officeart/2005/8/layout/vList2"/>
    <dgm:cxn modelId="{8F85E52C-9215-4972-881D-1036BD4207EF}" srcId="{824300D5-826B-46E3-BE5A-0C1CB95F2A5F}" destId="{3977DBA2-E92E-4CB1-BFA3-0D22BBFD7300}" srcOrd="1" destOrd="0" parTransId="{8D96D262-2B04-42FC-9923-9829F0EC1363}" sibTransId="{A114922D-B858-4A5B-88F9-120B1CE7FFF6}"/>
    <dgm:cxn modelId="{AA68DFF6-3EBB-4AA1-AC10-816DAF466631}" srcId="{824300D5-826B-46E3-BE5A-0C1CB95F2A5F}" destId="{3110D084-03AB-4B1B-93A5-4551B9605044}" srcOrd="0" destOrd="0" parTransId="{753CBE6A-1457-4E26-8A39-480D81C84E10}" sibTransId="{433F8440-91ED-4262-8794-F2D104DFDD4C}"/>
    <dgm:cxn modelId="{439D344B-B2F1-49B3-BCF3-6D30FDCDFA42}" type="presOf" srcId="{824300D5-826B-46E3-BE5A-0C1CB95F2A5F}" destId="{F455EB88-9FAB-440B-9045-F2D5E4369DF0}" srcOrd="0" destOrd="0" presId="urn:microsoft.com/office/officeart/2005/8/layout/vList2"/>
    <dgm:cxn modelId="{24F1D4AB-4993-46E9-8548-7247B1AA23AC}" type="presParOf" srcId="{F455EB88-9FAB-440B-9045-F2D5E4369DF0}" destId="{B878F094-FC91-4A69-B979-7EF83867B33A}" srcOrd="0" destOrd="0" presId="urn:microsoft.com/office/officeart/2005/8/layout/vList2"/>
    <dgm:cxn modelId="{CB3F2F50-8258-4C24-8F6A-3806A1B05C46}" type="presParOf" srcId="{F455EB88-9FAB-440B-9045-F2D5E4369DF0}" destId="{68BAB9AA-4AC3-4614-8942-58BD97F2E3E9}" srcOrd="1" destOrd="0" presId="urn:microsoft.com/office/officeart/2005/8/layout/vList2"/>
    <dgm:cxn modelId="{4F841CAE-9ECE-4F72-B5DE-C74E8FC04720}" type="presParOf" srcId="{F455EB88-9FAB-440B-9045-F2D5E4369DF0}" destId="{B4E4BC18-1263-463E-BE06-D0D5BB89758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7E64E8-3C62-4349-B1F3-77378582A95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F5BED9E-53AF-4515-97AD-9792C2560F08}">
      <dgm:prSet/>
      <dgm:spPr/>
      <dgm:t>
        <a:bodyPr/>
        <a:lstStyle/>
        <a:p>
          <a:pPr rtl="0"/>
          <a:r>
            <a:rPr lang="en-US"/>
            <a:t>An introduction to computer programming in a high-level programming language.</a:t>
          </a:r>
          <a:r>
            <a:rPr lang="en-US">
              <a:latin typeface="Calibri Light" panose="020F0302020204030204"/>
            </a:rPr>
            <a:t> </a:t>
          </a:r>
          <a:endParaRPr lang="en-US"/>
        </a:p>
      </dgm:t>
    </dgm:pt>
    <dgm:pt modelId="{83A29555-8F79-4195-8C41-38BA01C9203E}" type="parTrans" cxnId="{E9CA7932-82D9-4D00-A62E-F981FC29F80B}">
      <dgm:prSet/>
      <dgm:spPr/>
      <dgm:t>
        <a:bodyPr/>
        <a:lstStyle/>
        <a:p>
          <a:endParaRPr lang="en-US"/>
        </a:p>
      </dgm:t>
    </dgm:pt>
    <dgm:pt modelId="{9875DB0C-62BE-4FA7-952A-150CD352573D}" type="sibTrans" cxnId="{E9CA7932-82D9-4D00-A62E-F981FC29F80B}">
      <dgm:prSet/>
      <dgm:spPr/>
      <dgm:t>
        <a:bodyPr/>
        <a:lstStyle/>
        <a:p>
          <a:endParaRPr lang="en-US"/>
        </a:p>
      </dgm:t>
    </dgm:pt>
    <dgm:pt modelId="{4945C112-D3AD-46C0-9499-0D118A5CE0BA}">
      <dgm:prSet/>
      <dgm:spPr/>
      <dgm:t>
        <a:bodyPr/>
        <a:lstStyle/>
        <a:p>
          <a:r>
            <a:rPr lang="en-US"/>
            <a:t> fundamentals of programming and algorithm design.</a:t>
          </a:r>
        </a:p>
      </dgm:t>
    </dgm:pt>
    <dgm:pt modelId="{480177E8-D8C0-4E76-B6DA-9469EC65FE30}" type="parTrans" cxnId="{0F8D4B9B-A2A6-41F6-97EC-F99F722868B9}">
      <dgm:prSet/>
      <dgm:spPr/>
      <dgm:t>
        <a:bodyPr/>
        <a:lstStyle/>
        <a:p>
          <a:endParaRPr lang="en-US"/>
        </a:p>
      </dgm:t>
    </dgm:pt>
    <dgm:pt modelId="{ABB24A14-0AE0-41CA-B86B-AF95C12436E6}" type="sibTrans" cxnId="{0F8D4B9B-A2A6-41F6-97EC-F99F722868B9}">
      <dgm:prSet/>
      <dgm:spPr/>
      <dgm:t>
        <a:bodyPr/>
        <a:lstStyle/>
        <a:p>
          <a:endParaRPr lang="en-US"/>
        </a:p>
      </dgm:t>
    </dgm:pt>
    <dgm:pt modelId="{783E3FE9-546C-4B38-8183-3519EB29D706}">
      <dgm:prSet/>
      <dgm:spPr/>
      <dgm:t>
        <a:bodyPr/>
        <a:lstStyle/>
        <a:p>
          <a:r>
            <a:rPr lang="en-US"/>
            <a:t>Basic coding structures such as sequence, selection, and iteration will be covered. There will be an emphasis on practical exercises to develop programming experience and confidence.</a:t>
          </a:r>
          <a:r>
            <a:rPr lang="en-US" dirty="0"/>
            <a:t/>
          </a:r>
          <a:br>
            <a:rPr lang="en-US" dirty="0"/>
          </a:br>
          <a:r>
            <a:rPr lang="en-US" dirty="0"/>
            <a:t> </a:t>
          </a:r>
        </a:p>
      </dgm:t>
    </dgm:pt>
    <dgm:pt modelId="{5CDE998B-C0E8-410B-92FE-66E4D523EB6C}" type="parTrans" cxnId="{D1E7D53E-D689-4DF5-96A8-4EBCCDB21131}">
      <dgm:prSet/>
      <dgm:spPr/>
      <dgm:t>
        <a:bodyPr/>
        <a:lstStyle/>
        <a:p>
          <a:endParaRPr lang="en-US"/>
        </a:p>
      </dgm:t>
    </dgm:pt>
    <dgm:pt modelId="{B057CF11-C945-40E4-BAC2-1C5D31FF37C0}" type="sibTrans" cxnId="{D1E7D53E-D689-4DF5-96A8-4EBCCDB21131}">
      <dgm:prSet/>
      <dgm:spPr/>
      <dgm:t>
        <a:bodyPr/>
        <a:lstStyle/>
        <a:p>
          <a:endParaRPr lang="en-US"/>
        </a:p>
      </dgm:t>
    </dgm:pt>
    <dgm:pt modelId="{CB9D38B4-22BB-49DD-B114-1FA992B5C3C2}" type="pres">
      <dgm:prSet presAssocID="{E37E64E8-3C62-4349-B1F3-77378582A95B}" presName="root" presStyleCnt="0">
        <dgm:presLayoutVars>
          <dgm:dir/>
          <dgm:resizeHandles val="exact"/>
        </dgm:presLayoutVars>
      </dgm:prSet>
      <dgm:spPr/>
      <dgm:t>
        <a:bodyPr/>
        <a:lstStyle/>
        <a:p>
          <a:endParaRPr lang="en-US"/>
        </a:p>
      </dgm:t>
    </dgm:pt>
    <dgm:pt modelId="{64DCB3D8-192F-4593-ABF5-A5FB08B95AA8}" type="pres">
      <dgm:prSet presAssocID="{2F5BED9E-53AF-4515-97AD-9792C2560F08}" presName="compNode" presStyleCnt="0"/>
      <dgm:spPr/>
    </dgm:pt>
    <dgm:pt modelId="{FDAC0D3E-1410-4251-8840-5736B6B750F7}" type="pres">
      <dgm:prSet presAssocID="{2F5BED9E-53AF-4515-97AD-9792C2560F08}" presName="bgRect" presStyleLbl="bgShp" presStyleIdx="0" presStyleCnt="3"/>
      <dgm:spPr/>
    </dgm:pt>
    <dgm:pt modelId="{C43DF0F6-62A2-4323-8F4B-B18E0008BE51}" type="pres">
      <dgm:prSet presAssocID="{2F5BED9E-53AF-4515-97AD-9792C2560F08}"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Programmer"/>
        </a:ext>
      </dgm:extLst>
    </dgm:pt>
    <dgm:pt modelId="{51A87847-4172-4DBC-892E-B8B6862118A3}" type="pres">
      <dgm:prSet presAssocID="{2F5BED9E-53AF-4515-97AD-9792C2560F08}" presName="spaceRect" presStyleCnt="0"/>
      <dgm:spPr/>
    </dgm:pt>
    <dgm:pt modelId="{5F7DE023-5478-4285-A7C9-3A3A6208F78D}" type="pres">
      <dgm:prSet presAssocID="{2F5BED9E-53AF-4515-97AD-9792C2560F08}" presName="parTx" presStyleLbl="revTx" presStyleIdx="0" presStyleCnt="3">
        <dgm:presLayoutVars>
          <dgm:chMax val="0"/>
          <dgm:chPref val="0"/>
        </dgm:presLayoutVars>
      </dgm:prSet>
      <dgm:spPr/>
      <dgm:t>
        <a:bodyPr/>
        <a:lstStyle/>
        <a:p>
          <a:endParaRPr lang="en-US"/>
        </a:p>
      </dgm:t>
    </dgm:pt>
    <dgm:pt modelId="{CD9ECCF3-90FF-4676-BBE0-8EF1BE339E07}" type="pres">
      <dgm:prSet presAssocID="{9875DB0C-62BE-4FA7-952A-150CD352573D}" presName="sibTrans" presStyleCnt="0"/>
      <dgm:spPr/>
    </dgm:pt>
    <dgm:pt modelId="{84627A72-D2BD-4AF3-90B8-C68744B7F365}" type="pres">
      <dgm:prSet presAssocID="{4945C112-D3AD-46C0-9499-0D118A5CE0BA}" presName="compNode" presStyleCnt="0"/>
      <dgm:spPr/>
    </dgm:pt>
    <dgm:pt modelId="{DC9B3FAD-3BA3-4D20-AC29-516EAB0B7D94}" type="pres">
      <dgm:prSet presAssocID="{4945C112-D3AD-46C0-9499-0D118A5CE0BA}" presName="bgRect" presStyleLbl="bgShp" presStyleIdx="1" presStyleCnt="3"/>
      <dgm:spPr/>
    </dgm:pt>
    <dgm:pt modelId="{0106F403-47F3-475C-A3C5-13D20C77745C}" type="pres">
      <dgm:prSet presAssocID="{4945C112-D3AD-46C0-9499-0D118A5CE0BA}"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Web Design"/>
        </a:ext>
      </dgm:extLst>
    </dgm:pt>
    <dgm:pt modelId="{C93D0101-9007-4481-A53D-C7780E03CE47}" type="pres">
      <dgm:prSet presAssocID="{4945C112-D3AD-46C0-9499-0D118A5CE0BA}" presName="spaceRect" presStyleCnt="0"/>
      <dgm:spPr/>
    </dgm:pt>
    <dgm:pt modelId="{EF3C7AC7-FAED-4338-99EF-37280940AB77}" type="pres">
      <dgm:prSet presAssocID="{4945C112-D3AD-46C0-9499-0D118A5CE0BA}" presName="parTx" presStyleLbl="revTx" presStyleIdx="1" presStyleCnt="3">
        <dgm:presLayoutVars>
          <dgm:chMax val="0"/>
          <dgm:chPref val="0"/>
        </dgm:presLayoutVars>
      </dgm:prSet>
      <dgm:spPr/>
      <dgm:t>
        <a:bodyPr/>
        <a:lstStyle/>
        <a:p>
          <a:endParaRPr lang="en-US"/>
        </a:p>
      </dgm:t>
    </dgm:pt>
    <dgm:pt modelId="{99B28832-CAD7-4DFD-A555-5BB7AED608B7}" type="pres">
      <dgm:prSet presAssocID="{ABB24A14-0AE0-41CA-B86B-AF95C12436E6}" presName="sibTrans" presStyleCnt="0"/>
      <dgm:spPr/>
    </dgm:pt>
    <dgm:pt modelId="{5FB1C8C5-30EE-49AD-B50B-D66C430CF32F}" type="pres">
      <dgm:prSet presAssocID="{783E3FE9-546C-4B38-8183-3519EB29D706}" presName="compNode" presStyleCnt="0"/>
      <dgm:spPr/>
    </dgm:pt>
    <dgm:pt modelId="{1A78DA5F-C552-417E-8294-5A383D8B207A}" type="pres">
      <dgm:prSet presAssocID="{783E3FE9-546C-4B38-8183-3519EB29D706}" presName="bgRect" presStyleLbl="bgShp" presStyleIdx="2" presStyleCnt="3"/>
      <dgm:spPr/>
    </dgm:pt>
    <dgm:pt modelId="{C44CF282-2473-4A73-BE66-4A393986300F}" type="pres">
      <dgm:prSet presAssocID="{783E3FE9-546C-4B38-8183-3519EB29D706}"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Flowchart"/>
        </a:ext>
      </dgm:extLst>
    </dgm:pt>
    <dgm:pt modelId="{831F1AC6-D5DF-4362-AF01-695D961A0F19}" type="pres">
      <dgm:prSet presAssocID="{783E3FE9-546C-4B38-8183-3519EB29D706}" presName="spaceRect" presStyleCnt="0"/>
      <dgm:spPr/>
    </dgm:pt>
    <dgm:pt modelId="{AC9DDA84-14A1-4DC3-9FF1-F350FC9972BD}" type="pres">
      <dgm:prSet presAssocID="{783E3FE9-546C-4B38-8183-3519EB29D706}" presName="parTx" presStyleLbl="revTx" presStyleIdx="2" presStyleCnt="3">
        <dgm:presLayoutVars>
          <dgm:chMax val="0"/>
          <dgm:chPref val="0"/>
        </dgm:presLayoutVars>
      </dgm:prSet>
      <dgm:spPr/>
      <dgm:t>
        <a:bodyPr/>
        <a:lstStyle/>
        <a:p>
          <a:endParaRPr lang="en-US"/>
        </a:p>
      </dgm:t>
    </dgm:pt>
  </dgm:ptLst>
  <dgm:cxnLst>
    <dgm:cxn modelId="{0AE682DB-7693-47D0-B2FD-7F4ED7D97B64}" type="presOf" srcId="{2F5BED9E-53AF-4515-97AD-9792C2560F08}" destId="{5F7DE023-5478-4285-A7C9-3A3A6208F78D}" srcOrd="0" destOrd="0" presId="urn:microsoft.com/office/officeart/2018/2/layout/IconVerticalSolidList"/>
    <dgm:cxn modelId="{1EE5BBB8-BE92-4E5D-B308-95BF060F1BF7}" type="presOf" srcId="{E37E64E8-3C62-4349-B1F3-77378582A95B}" destId="{CB9D38B4-22BB-49DD-B114-1FA992B5C3C2}" srcOrd="0" destOrd="0" presId="urn:microsoft.com/office/officeart/2018/2/layout/IconVerticalSolidList"/>
    <dgm:cxn modelId="{E9CA7932-82D9-4D00-A62E-F981FC29F80B}" srcId="{E37E64E8-3C62-4349-B1F3-77378582A95B}" destId="{2F5BED9E-53AF-4515-97AD-9792C2560F08}" srcOrd="0" destOrd="0" parTransId="{83A29555-8F79-4195-8C41-38BA01C9203E}" sibTransId="{9875DB0C-62BE-4FA7-952A-150CD352573D}"/>
    <dgm:cxn modelId="{D1E7D53E-D689-4DF5-96A8-4EBCCDB21131}" srcId="{E37E64E8-3C62-4349-B1F3-77378582A95B}" destId="{783E3FE9-546C-4B38-8183-3519EB29D706}" srcOrd="2" destOrd="0" parTransId="{5CDE998B-C0E8-410B-92FE-66E4D523EB6C}" sibTransId="{B057CF11-C945-40E4-BAC2-1C5D31FF37C0}"/>
    <dgm:cxn modelId="{0F8D4B9B-A2A6-41F6-97EC-F99F722868B9}" srcId="{E37E64E8-3C62-4349-B1F3-77378582A95B}" destId="{4945C112-D3AD-46C0-9499-0D118A5CE0BA}" srcOrd="1" destOrd="0" parTransId="{480177E8-D8C0-4E76-B6DA-9469EC65FE30}" sibTransId="{ABB24A14-0AE0-41CA-B86B-AF95C12436E6}"/>
    <dgm:cxn modelId="{71688A51-4451-4F00-88FE-BF53AC897845}" type="presOf" srcId="{783E3FE9-546C-4B38-8183-3519EB29D706}" destId="{AC9DDA84-14A1-4DC3-9FF1-F350FC9972BD}" srcOrd="0" destOrd="0" presId="urn:microsoft.com/office/officeart/2018/2/layout/IconVerticalSolidList"/>
    <dgm:cxn modelId="{8D78D467-77A6-4A08-B5E0-F12F8B1B1753}" type="presOf" srcId="{4945C112-D3AD-46C0-9499-0D118A5CE0BA}" destId="{EF3C7AC7-FAED-4338-99EF-37280940AB77}" srcOrd="0" destOrd="0" presId="urn:microsoft.com/office/officeart/2018/2/layout/IconVerticalSolidList"/>
    <dgm:cxn modelId="{E2615C3F-41BE-444D-A76C-1D9BAC3D9D1A}" type="presParOf" srcId="{CB9D38B4-22BB-49DD-B114-1FA992B5C3C2}" destId="{64DCB3D8-192F-4593-ABF5-A5FB08B95AA8}" srcOrd="0" destOrd="0" presId="urn:microsoft.com/office/officeart/2018/2/layout/IconVerticalSolidList"/>
    <dgm:cxn modelId="{CA6CF9D1-BB7B-4CC5-9AD3-FDB8C360E8EB}" type="presParOf" srcId="{64DCB3D8-192F-4593-ABF5-A5FB08B95AA8}" destId="{FDAC0D3E-1410-4251-8840-5736B6B750F7}" srcOrd="0" destOrd="0" presId="urn:microsoft.com/office/officeart/2018/2/layout/IconVerticalSolidList"/>
    <dgm:cxn modelId="{E944F39B-0620-4432-BF97-5E18AF293114}" type="presParOf" srcId="{64DCB3D8-192F-4593-ABF5-A5FB08B95AA8}" destId="{C43DF0F6-62A2-4323-8F4B-B18E0008BE51}" srcOrd="1" destOrd="0" presId="urn:microsoft.com/office/officeart/2018/2/layout/IconVerticalSolidList"/>
    <dgm:cxn modelId="{58E54CAD-A583-4F8B-8B9C-43B8D8922F7C}" type="presParOf" srcId="{64DCB3D8-192F-4593-ABF5-A5FB08B95AA8}" destId="{51A87847-4172-4DBC-892E-B8B6862118A3}" srcOrd="2" destOrd="0" presId="urn:microsoft.com/office/officeart/2018/2/layout/IconVerticalSolidList"/>
    <dgm:cxn modelId="{78F236BC-9E9D-4016-A38A-F42C4F58194E}" type="presParOf" srcId="{64DCB3D8-192F-4593-ABF5-A5FB08B95AA8}" destId="{5F7DE023-5478-4285-A7C9-3A3A6208F78D}" srcOrd="3" destOrd="0" presId="urn:microsoft.com/office/officeart/2018/2/layout/IconVerticalSolidList"/>
    <dgm:cxn modelId="{5FCE45C2-DE7E-4D25-B25D-061608F8608F}" type="presParOf" srcId="{CB9D38B4-22BB-49DD-B114-1FA992B5C3C2}" destId="{CD9ECCF3-90FF-4676-BBE0-8EF1BE339E07}" srcOrd="1" destOrd="0" presId="urn:microsoft.com/office/officeart/2018/2/layout/IconVerticalSolidList"/>
    <dgm:cxn modelId="{D60171A4-7B64-4730-8658-9B92A7D0E1AB}" type="presParOf" srcId="{CB9D38B4-22BB-49DD-B114-1FA992B5C3C2}" destId="{84627A72-D2BD-4AF3-90B8-C68744B7F365}" srcOrd="2" destOrd="0" presId="urn:microsoft.com/office/officeart/2018/2/layout/IconVerticalSolidList"/>
    <dgm:cxn modelId="{5C0B7815-1D4B-4939-B967-05B6C102F996}" type="presParOf" srcId="{84627A72-D2BD-4AF3-90B8-C68744B7F365}" destId="{DC9B3FAD-3BA3-4D20-AC29-516EAB0B7D94}" srcOrd="0" destOrd="0" presId="urn:microsoft.com/office/officeart/2018/2/layout/IconVerticalSolidList"/>
    <dgm:cxn modelId="{A074A409-A160-469B-BDF9-396AA3975A9D}" type="presParOf" srcId="{84627A72-D2BD-4AF3-90B8-C68744B7F365}" destId="{0106F403-47F3-475C-A3C5-13D20C77745C}" srcOrd="1" destOrd="0" presId="urn:microsoft.com/office/officeart/2018/2/layout/IconVerticalSolidList"/>
    <dgm:cxn modelId="{30D3BC81-0490-416D-B576-8C8B3055133F}" type="presParOf" srcId="{84627A72-D2BD-4AF3-90B8-C68744B7F365}" destId="{C93D0101-9007-4481-A53D-C7780E03CE47}" srcOrd="2" destOrd="0" presId="urn:microsoft.com/office/officeart/2018/2/layout/IconVerticalSolidList"/>
    <dgm:cxn modelId="{B4AD66D6-1A9F-4571-BEDC-88C5B4D135CA}" type="presParOf" srcId="{84627A72-D2BD-4AF3-90B8-C68744B7F365}" destId="{EF3C7AC7-FAED-4338-99EF-37280940AB77}" srcOrd="3" destOrd="0" presId="urn:microsoft.com/office/officeart/2018/2/layout/IconVerticalSolidList"/>
    <dgm:cxn modelId="{00F13160-CDB1-4020-B170-0B1164166F3E}" type="presParOf" srcId="{CB9D38B4-22BB-49DD-B114-1FA992B5C3C2}" destId="{99B28832-CAD7-4DFD-A555-5BB7AED608B7}" srcOrd="3" destOrd="0" presId="urn:microsoft.com/office/officeart/2018/2/layout/IconVerticalSolidList"/>
    <dgm:cxn modelId="{4692B5DD-B727-4240-870A-0168242A6200}" type="presParOf" srcId="{CB9D38B4-22BB-49DD-B114-1FA992B5C3C2}" destId="{5FB1C8C5-30EE-49AD-B50B-D66C430CF32F}" srcOrd="4" destOrd="0" presId="urn:microsoft.com/office/officeart/2018/2/layout/IconVerticalSolidList"/>
    <dgm:cxn modelId="{B410EC0C-5E55-46CE-9DC7-2CC8CA873B97}" type="presParOf" srcId="{5FB1C8C5-30EE-49AD-B50B-D66C430CF32F}" destId="{1A78DA5F-C552-417E-8294-5A383D8B207A}" srcOrd="0" destOrd="0" presId="urn:microsoft.com/office/officeart/2018/2/layout/IconVerticalSolidList"/>
    <dgm:cxn modelId="{65A3450E-B0AD-424B-B6AB-7D6E10848A45}" type="presParOf" srcId="{5FB1C8C5-30EE-49AD-B50B-D66C430CF32F}" destId="{C44CF282-2473-4A73-BE66-4A393986300F}" srcOrd="1" destOrd="0" presId="urn:microsoft.com/office/officeart/2018/2/layout/IconVerticalSolidList"/>
    <dgm:cxn modelId="{05D13907-CE9C-4A59-AD2B-612C6BF6AF66}" type="presParOf" srcId="{5FB1C8C5-30EE-49AD-B50B-D66C430CF32F}" destId="{831F1AC6-D5DF-4362-AF01-695D961A0F19}" srcOrd="2" destOrd="0" presId="urn:microsoft.com/office/officeart/2018/2/layout/IconVerticalSolidList"/>
    <dgm:cxn modelId="{1DA90FC1-0BDE-4929-9CB0-AB7A99470E58}" type="presParOf" srcId="{5FB1C8C5-30EE-49AD-B50B-D66C430CF32F}" destId="{AC9DDA84-14A1-4DC3-9FF1-F350FC9972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C0D3E-1410-4251-8840-5736B6B750F7}">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3DF0F6-62A2-4323-8F4B-B18E0008BE51}">
      <dsp:nvSpPr>
        <dsp:cNvPr id="0" name=""/>
        <dsp:cNvSpPr/>
      </dsp:nvSpPr>
      <dsp:spPr>
        <a:xfrm>
          <a:off x="376522" y="280590"/>
          <a:ext cx="684586" cy="68458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7DE023-5478-4285-A7C9-3A3A6208F78D}">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800100" rtl="0">
            <a:lnSpc>
              <a:spcPct val="90000"/>
            </a:lnSpc>
            <a:spcBef>
              <a:spcPct val="0"/>
            </a:spcBef>
            <a:spcAft>
              <a:spcPct val="35000"/>
            </a:spcAft>
          </a:pPr>
          <a:r>
            <a:rPr lang="en-US" sz="1800" kern="1200"/>
            <a:t>An introduction to computer programming in a high-level programming language.</a:t>
          </a:r>
          <a:r>
            <a:rPr lang="en-US" sz="1800" kern="1200">
              <a:latin typeface="Calibri Light" panose="020F0302020204030204"/>
            </a:rPr>
            <a:t> </a:t>
          </a:r>
          <a:endParaRPr lang="en-US" sz="1800" kern="1200"/>
        </a:p>
      </dsp:txBody>
      <dsp:txXfrm>
        <a:off x="1437631" y="531"/>
        <a:ext cx="9077968" cy="1244702"/>
      </dsp:txXfrm>
    </dsp:sp>
    <dsp:sp modelId="{DC9B3FAD-3BA3-4D20-AC29-516EAB0B7D94}">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06F403-47F3-475C-A3C5-13D20C77745C}">
      <dsp:nvSpPr>
        <dsp:cNvPr id="0" name=""/>
        <dsp:cNvSpPr/>
      </dsp:nvSpPr>
      <dsp:spPr>
        <a:xfrm>
          <a:off x="376522" y="1836468"/>
          <a:ext cx="684586" cy="68458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3C7AC7-FAED-4338-99EF-37280940AB77}">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800100">
            <a:lnSpc>
              <a:spcPct val="90000"/>
            </a:lnSpc>
            <a:spcBef>
              <a:spcPct val="0"/>
            </a:spcBef>
            <a:spcAft>
              <a:spcPct val="35000"/>
            </a:spcAft>
          </a:pPr>
          <a:r>
            <a:rPr lang="en-US" sz="1800" kern="1200"/>
            <a:t> fundamentals of programming and algorithm design.</a:t>
          </a:r>
        </a:p>
      </dsp:txBody>
      <dsp:txXfrm>
        <a:off x="1437631" y="1556410"/>
        <a:ext cx="9077968" cy="1244702"/>
      </dsp:txXfrm>
    </dsp:sp>
    <dsp:sp modelId="{1A78DA5F-C552-417E-8294-5A383D8B207A}">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CF282-2473-4A73-BE66-4A393986300F}">
      <dsp:nvSpPr>
        <dsp:cNvPr id="0" name=""/>
        <dsp:cNvSpPr/>
      </dsp:nvSpPr>
      <dsp:spPr>
        <a:xfrm>
          <a:off x="376522" y="3392347"/>
          <a:ext cx="684586" cy="68458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9DDA84-14A1-4DC3-9FF1-F350FC9972BD}">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800100">
            <a:lnSpc>
              <a:spcPct val="90000"/>
            </a:lnSpc>
            <a:spcBef>
              <a:spcPct val="0"/>
            </a:spcBef>
            <a:spcAft>
              <a:spcPct val="35000"/>
            </a:spcAft>
          </a:pPr>
          <a:r>
            <a:rPr lang="en-US" sz="1800" kern="1200"/>
            <a:t>Basic coding structures such as sequence, selection, and iteration will be covered. There will be an emphasis on practical exercises to develop programming experience and confidence.</a:t>
          </a:r>
          <a:r>
            <a:rPr lang="en-US" sz="1800" kern="1200" dirty="0"/>
            <a:t/>
          </a:r>
          <a:br>
            <a:rPr lang="en-US" sz="1800" kern="1200" dirty="0"/>
          </a:br>
          <a:r>
            <a:rPr lang="en-US" sz="1800" kern="1200" dirty="0"/>
            <a:t> </a:t>
          </a:r>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demy.com/user/chathuranga-apons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achalac/" TargetMode="External"/><Relationship Id="rId4" Type="http://schemas.openxmlformats.org/officeDocument/2006/relationships/hyperlink" Target="https://scholar.google.com/citations?user=T6R1n8QAAAAJ&amp;hl=en&amp;oi=a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funtech.co.uk/latest/13-reasons-why-every-parent-should-encourage-their-child-to-learn-coding-skil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nterestingengineering.com/ibm-reveals-major-performance-gain-for-ibm-q-system-one"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interestingengineering.com/7-famous-computer-programmers-who-started-programming-at-an-early-ag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xmlns="" id="{71AA7069-5C26-43A1-84A8-144B1D9FFEF2}"/>
              </a:ext>
            </a:extLst>
          </p:cNvPr>
          <p:cNvPicPr>
            <a:picLocks noChangeAspect="1"/>
          </p:cNvPicPr>
          <p:nvPr/>
        </p:nvPicPr>
        <p:blipFill rotWithShape="1">
          <a:blip r:embed="rId2"/>
          <a:srcRect l="3472" t="11772" r="-1" b="6883"/>
          <a:stretch/>
        </p:blipFill>
        <p:spPr>
          <a:xfrm>
            <a:off x="20" y="10"/>
            <a:ext cx="12191980" cy="6857990"/>
          </a:xfrm>
          <a:prstGeom prst="rect">
            <a:avLst/>
          </a:prstGeom>
        </p:spPr>
      </p:pic>
      <p:sp>
        <p:nvSpPr>
          <p:cNvPr id="16" name="Freeform: Shape 15">
            <a:extLst>
              <a:ext uri="{FF2B5EF4-FFF2-40B4-BE49-F238E27FC236}">
                <a16:creationId xmlns:a16="http://schemas.microsoft.com/office/drawing/2014/main" xmlns="" id="{E862BE82-D00D-42C1-BF16-93AA37870C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F6D92C2D-1D3D-4974-918C-06579FB354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027240" y="83499"/>
            <a:ext cx="4062643" cy="1043409"/>
          </a:xfrm>
        </p:spPr>
        <p:txBody>
          <a:bodyPr vert="horz" lIns="91440" tIns="45720" rIns="91440" bIns="45720" rtlCol="0" anchor="ctr">
            <a:normAutofit fontScale="90000"/>
          </a:bodyPr>
          <a:lstStyle/>
          <a:p>
            <a:pPr algn="l"/>
            <a:r>
              <a:rPr lang="en-US" sz="3300" b="1" dirty="0"/>
              <a:t>Python Programming For Beginners </a:t>
            </a:r>
            <a:br>
              <a:rPr lang="en-US" sz="3300" b="1" dirty="0"/>
            </a:br>
            <a:endParaRPr lang="en-US" sz="3300" b="1" dirty="0">
              <a:cs typeface="Calibri Light"/>
            </a:endParaRPr>
          </a:p>
        </p:txBody>
      </p:sp>
      <p:sp>
        <p:nvSpPr>
          <p:cNvPr id="3" name="Subtitle 2"/>
          <p:cNvSpPr>
            <a:spLocks noGrp="1"/>
          </p:cNvSpPr>
          <p:nvPr>
            <p:ph type="subTitle" idx="1"/>
          </p:nvPr>
        </p:nvSpPr>
        <p:spPr>
          <a:xfrm>
            <a:off x="8027252" y="974278"/>
            <a:ext cx="4062641" cy="4426403"/>
          </a:xfrm>
        </p:spPr>
        <p:txBody>
          <a:bodyPr vert="horz" lIns="91440" tIns="45720" rIns="91440" bIns="45720" rtlCol="0" anchor="t">
            <a:normAutofit fontScale="77500" lnSpcReduction="20000"/>
          </a:bodyPr>
          <a:lstStyle/>
          <a:p>
            <a:pPr algn="l"/>
            <a:r>
              <a:rPr lang="en-US" sz="2000" b="1" dirty="0" err="1" smtClean="0"/>
              <a:t>Achala</a:t>
            </a:r>
            <a:r>
              <a:rPr lang="en-US" sz="2000" b="1" dirty="0" smtClean="0"/>
              <a:t> </a:t>
            </a:r>
            <a:r>
              <a:rPr lang="en-US" sz="2000" b="1" dirty="0" err="1" smtClean="0"/>
              <a:t>Chathuranga</a:t>
            </a:r>
            <a:r>
              <a:rPr lang="en-US" sz="2000" b="1" dirty="0" smtClean="0"/>
              <a:t> </a:t>
            </a:r>
            <a:r>
              <a:rPr lang="en-US" sz="2000" b="1" dirty="0" err="1"/>
              <a:t>Aponso</a:t>
            </a:r>
            <a:endParaRPr lang="en-US" sz="2000" b="1" dirty="0">
              <a:cs typeface="Calibri"/>
            </a:endParaRPr>
          </a:p>
          <a:p>
            <a:pPr algn="l"/>
            <a:r>
              <a:rPr lang="en-US" sz="1800" b="1" dirty="0"/>
              <a:t>MSc Artificial Intelligence (University of Moratuwa), </a:t>
            </a:r>
            <a:endParaRPr lang="en-US" sz="1800" dirty="0"/>
          </a:p>
          <a:p>
            <a:pPr algn="l"/>
            <a:r>
              <a:rPr lang="en-US" sz="1800" b="1" dirty="0"/>
              <a:t>BSc Software Engineering - First Class Honours (University of </a:t>
            </a:r>
            <a:r>
              <a:rPr lang="en-US" sz="1800" b="1" dirty="0" smtClean="0"/>
              <a:t>Westminster - UK)  ,</a:t>
            </a:r>
            <a:endParaRPr lang="en-US" sz="1800" dirty="0">
              <a:cs typeface="Calibri" panose="020F0502020204030204"/>
            </a:endParaRPr>
          </a:p>
          <a:p>
            <a:pPr algn="l"/>
            <a:r>
              <a:rPr lang="en-US" sz="1800" b="1" dirty="0"/>
              <a:t>SCJP, </a:t>
            </a:r>
            <a:r>
              <a:rPr lang="en-US" sz="1800" b="1" dirty="0" smtClean="0"/>
              <a:t>SCWCD, CTHE, SEDA (UK)</a:t>
            </a:r>
          </a:p>
          <a:p>
            <a:pPr algn="l"/>
            <a:r>
              <a:rPr lang="en-US" sz="1800" b="1" dirty="0" smtClean="0"/>
              <a:t>President’s </a:t>
            </a:r>
            <a:r>
              <a:rPr lang="en-US" sz="1800" b="1" dirty="0"/>
              <a:t>Award for the Scientific Research </a:t>
            </a:r>
            <a:r>
              <a:rPr lang="en-US" sz="1800" b="1" dirty="0" smtClean="0"/>
              <a:t>Publication - 2016</a:t>
            </a:r>
          </a:p>
          <a:p>
            <a:pPr algn="l"/>
            <a:r>
              <a:rPr lang="en-US" sz="1800" b="1" dirty="0" err="1" smtClean="0"/>
              <a:t>Udemy</a:t>
            </a:r>
            <a:r>
              <a:rPr lang="en-US" sz="1800" b="1" dirty="0" smtClean="0"/>
              <a:t> </a:t>
            </a:r>
            <a:r>
              <a:rPr lang="en-US" sz="1800" b="1" dirty="0"/>
              <a:t>- Teacher / Instructor for 160,200+ students from 100+ countries </a:t>
            </a:r>
            <a:r>
              <a:rPr lang="en-US" sz="1800" b="1" dirty="0" smtClean="0">
                <a:hlinkClick r:id="rId3"/>
              </a:rPr>
              <a:t>https</a:t>
            </a:r>
            <a:r>
              <a:rPr lang="en-US" sz="1800" b="1" dirty="0">
                <a:hlinkClick r:id="rId3"/>
              </a:rPr>
              <a:t>://www.udemy.com/user/chathuranga-aponso/</a:t>
            </a:r>
            <a:endParaRPr lang="en-US" sz="1800" b="1" dirty="0" smtClean="0"/>
          </a:p>
          <a:p>
            <a:pPr algn="l"/>
            <a:r>
              <a:rPr lang="en-US" sz="1800" b="1" dirty="0" smtClean="0"/>
              <a:t>CTHE </a:t>
            </a:r>
            <a:r>
              <a:rPr lang="en-US" sz="1800" b="1" dirty="0"/>
              <a:t>- Certificate of Teaching in Higher Education </a:t>
            </a:r>
            <a:r>
              <a:rPr lang="en-US" sz="1800" b="1" dirty="0" smtClean="0"/>
              <a:t>, SEDA-UK </a:t>
            </a:r>
          </a:p>
          <a:p>
            <a:pPr algn="l"/>
            <a:r>
              <a:rPr lang="en-US" sz="1800" b="1" dirty="0" smtClean="0"/>
              <a:t>Former </a:t>
            </a:r>
            <a:r>
              <a:rPr lang="en-US" sz="1800" b="1" dirty="0"/>
              <a:t>Software Engineer at WSO2, </a:t>
            </a:r>
            <a:r>
              <a:rPr lang="en-US" sz="1800" b="1" dirty="0" err="1"/>
              <a:t>Cambio</a:t>
            </a:r>
            <a:r>
              <a:rPr lang="en-US" sz="1800" b="1" dirty="0"/>
              <a:t> &amp; Zone 24x7 </a:t>
            </a:r>
            <a:endParaRPr lang="en-US" sz="1800" b="1" dirty="0" smtClean="0"/>
          </a:p>
          <a:p>
            <a:pPr algn="l"/>
            <a:r>
              <a:rPr lang="en-US" sz="1800" b="1" dirty="0" smtClean="0"/>
              <a:t>PATENT </a:t>
            </a:r>
            <a:r>
              <a:rPr lang="en-US" sz="1800" b="1" dirty="0"/>
              <a:t>CITATION: NISSAN MOTOR CO., LTD. (Yokohama-</a:t>
            </a:r>
            <a:r>
              <a:rPr lang="en-US" sz="1800" b="1" dirty="0" err="1"/>
              <a:t>shi</a:t>
            </a:r>
            <a:r>
              <a:rPr lang="en-US" sz="1800" b="1" dirty="0"/>
              <a:t>, JP</a:t>
            </a:r>
            <a:r>
              <a:rPr lang="en-US" sz="1800" b="1" dirty="0" smtClean="0"/>
              <a:t>)</a:t>
            </a:r>
          </a:p>
          <a:p>
            <a:pPr algn="l"/>
            <a:r>
              <a:rPr lang="en-US" sz="1800" b="1" dirty="0" smtClean="0">
                <a:cs typeface="Calibri" panose="020F0502020204030204"/>
                <a:hlinkClick r:id="rId4"/>
              </a:rPr>
              <a:t>Google Scholar Profile </a:t>
            </a:r>
            <a:r>
              <a:rPr lang="en-US" sz="1800" b="1" dirty="0" smtClean="0">
                <a:cs typeface="Calibri" panose="020F0502020204030204"/>
              </a:rPr>
              <a:t>: h-index = 6 , i10-index = 4</a:t>
            </a:r>
          </a:p>
          <a:p>
            <a:pPr algn="l"/>
            <a:r>
              <a:rPr lang="en-US" sz="1800" b="1" dirty="0" smtClean="0">
                <a:cs typeface="Calibri" panose="020F0502020204030204"/>
              </a:rPr>
              <a:t>LinkedIn: </a:t>
            </a:r>
            <a:r>
              <a:rPr lang="en-US" sz="1800" b="1" dirty="0">
                <a:cs typeface="Calibri" panose="020F0502020204030204"/>
                <a:hlinkClick r:id="rId5"/>
              </a:rPr>
              <a:t>https://www.linkedin.com/in/achalac</a:t>
            </a:r>
            <a:r>
              <a:rPr lang="en-US" sz="1800" b="1" dirty="0" smtClean="0">
                <a:cs typeface="Calibri" panose="020F0502020204030204"/>
                <a:hlinkClick r:id="rId5"/>
              </a:rPr>
              <a:t>/</a:t>
            </a:r>
            <a:endParaRPr lang="en-US" sz="1800" b="1" dirty="0" smtClean="0">
              <a:cs typeface="Calibri" panose="020F0502020204030204"/>
            </a:endParaRPr>
          </a:p>
          <a:p>
            <a:pPr algn="l"/>
            <a:endParaRPr lang="en-US" sz="1800" b="1" dirty="0">
              <a:cs typeface="Calibri" panose="020F0502020204030204"/>
            </a:endParaRPr>
          </a:p>
          <a:p>
            <a:pPr indent="-228600" algn="l">
              <a:buFont typeface="Arial" panose="020B0604020202020204" pitchFamily="34" charset="0"/>
              <a:buChar char="•"/>
            </a:pPr>
            <a:endParaRPr lang="en-US" sz="1800"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79BB35BC-D5C2-4C8B-A22A-A71E6191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erson, indoor, window, young&#10;&#10;Description automatically generated">
            <a:extLst>
              <a:ext uri="{FF2B5EF4-FFF2-40B4-BE49-F238E27FC236}">
                <a16:creationId xmlns:a16="http://schemas.microsoft.com/office/drawing/2014/main" xmlns="" id="{6161A040-A883-479E-84E9-5954B65050CD}"/>
              </a:ext>
            </a:extLst>
          </p:cNvPr>
          <p:cNvPicPr>
            <a:picLocks noGrp="1" noChangeAspect="1"/>
          </p:cNvPicPr>
          <p:nvPr>
            <p:ph idx="1"/>
          </p:nvPr>
        </p:nvPicPr>
        <p:blipFill rotWithShape="1">
          <a:blip r:embed="rId2"/>
          <a:srcRect l="14618" r="3186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Box 4">
            <a:extLst>
              <a:ext uri="{FF2B5EF4-FFF2-40B4-BE49-F238E27FC236}">
                <a16:creationId xmlns:a16="http://schemas.microsoft.com/office/drawing/2014/main" xmlns="" id="{232B2A54-E4FF-439B-99A0-12C25D1A5361}"/>
              </a:ext>
            </a:extLst>
          </p:cNvPr>
          <p:cNvSpPr txBox="1"/>
          <p:nvPr/>
        </p:nvSpPr>
        <p:spPr>
          <a:xfrm>
            <a:off x="6729448" y="219825"/>
            <a:ext cx="4840010" cy="384366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b="1"/>
              <a:t>Age</a:t>
            </a:r>
            <a:r>
              <a:rPr lang="en-US" sz="2000"/>
              <a:t>: 9</a:t>
            </a:r>
          </a:p>
          <a:p>
            <a:pPr indent="-228600">
              <a:lnSpc>
                <a:spcPct val="90000"/>
              </a:lnSpc>
              <a:spcAft>
                <a:spcPts val="600"/>
              </a:spcAft>
              <a:buFont typeface="Arial" panose="020B0604020202020204" pitchFamily="34" charset="0"/>
              <a:buChar char="•"/>
            </a:pPr>
            <a:r>
              <a:rPr lang="en-US" sz="2000" b="1"/>
              <a:t>Quote:</a:t>
            </a:r>
            <a:r>
              <a:rPr lang="en-US" sz="2000"/>
              <a:t> “I want to be Bill Gates.” </a:t>
            </a:r>
          </a:p>
          <a:p>
            <a:pPr indent="-228600">
              <a:lnSpc>
                <a:spcPct val="90000"/>
              </a:lnSpc>
              <a:spcAft>
                <a:spcPts val="600"/>
              </a:spcAft>
              <a:buFont typeface="Arial" panose="020B0604020202020204" pitchFamily="34" charset="0"/>
              <a:buChar char="•"/>
            </a:pPr>
            <a:r>
              <a:rPr lang="en-US" sz="2000" b="1"/>
              <a:t>Coding Fact:</a:t>
            </a:r>
            <a:r>
              <a:rPr lang="en-US" sz="2000"/>
              <a:t> Muhammad Hamza Shahzad is currently the youngest coder in the world. </a:t>
            </a:r>
          </a:p>
        </p:txBody>
      </p:sp>
      <p:sp>
        <p:nvSpPr>
          <p:cNvPr id="7" name="TextBox 1">
            <a:extLst>
              <a:ext uri="{FF2B5EF4-FFF2-40B4-BE49-F238E27FC236}">
                <a16:creationId xmlns:a16="http://schemas.microsoft.com/office/drawing/2014/main" xmlns="" id="{3A75E8E6-98B4-4486-9DB0-64C9CEDE0906}"/>
              </a:ext>
            </a:extLst>
          </p:cNvPr>
          <p:cNvSpPr txBox="1"/>
          <p:nvPr/>
        </p:nvSpPr>
        <p:spPr>
          <a:xfrm>
            <a:off x="6579080" y="2510287"/>
            <a:ext cx="5201728"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151515"/>
                </a:solidFill>
                <a:latin typeface="Lora"/>
              </a:rPr>
              <a:t> The nine year-old </a:t>
            </a:r>
            <a:r>
              <a:rPr lang="en-US" dirty="0">
                <a:solidFill>
                  <a:srgbClr val="151515"/>
                </a:solidFill>
                <a:latin typeface="Lora"/>
              </a:rPr>
              <a:t>British Pakistani from Birmingham, UK, Muhammad Hamza Shahzad discovered his passion at an early age, becoming one of the youngest accomplished programmers in the world. Starting at the age of six,</a:t>
            </a:r>
            <a:endParaRPr lang="en-US" dirty="0"/>
          </a:p>
        </p:txBody>
      </p:sp>
    </p:spTree>
    <p:extLst>
      <p:ext uri="{BB962C8B-B14F-4D97-AF65-F5344CB8AC3E}">
        <p14:creationId xmlns:p14="http://schemas.microsoft.com/office/powerpoint/2010/main" val="1031536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person, indoor, child&#10;&#10;Description automatically generated">
            <a:extLst>
              <a:ext uri="{FF2B5EF4-FFF2-40B4-BE49-F238E27FC236}">
                <a16:creationId xmlns:a16="http://schemas.microsoft.com/office/drawing/2014/main" xmlns="" id="{8DE99820-9750-41D7-8FF3-13AB0E1DDB38}"/>
              </a:ext>
            </a:extLst>
          </p:cNvPr>
          <p:cNvPicPr>
            <a:picLocks noGrp="1" noChangeAspect="1"/>
          </p:cNvPicPr>
          <p:nvPr>
            <p:ph idx="1"/>
          </p:nvPr>
        </p:nvPicPr>
        <p:blipFill>
          <a:blip r:embed="rId2"/>
          <a:stretch>
            <a:fillRect/>
          </a:stretch>
        </p:blipFill>
        <p:spPr>
          <a:xfrm>
            <a:off x="2159140" y="1494946"/>
            <a:ext cx="7758701" cy="4351338"/>
          </a:xfrm>
        </p:spPr>
      </p:pic>
    </p:spTree>
    <p:extLst>
      <p:ext uri="{BB962C8B-B14F-4D97-AF65-F5344CB8AC3E}">
        <p14:creationId xmlns:p14="http://schemas.microsoft.com/office/powerpoint/2010/main" val="3462270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xmlns="" id="{53B021B3-DE93-4AB7-8A18-CF5F1CED8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0CB2C8E-8137-41AF-97E4-4FC9857489B2}"/>
              </a:ext>
            </a:extLst>
          </p:cNvPr>
          <p:cNvSpPr>
            <a:spLocks noGrp="1"/>
          </p:cNvSpPr>
          <p:nvPr>
            <p:ph type="title"/>
          </p:nvPr>
        </p:nvSpPr>
        <p:spPr>
          <a:xfrm>
            <a:off x="841248" y="256032"/>
            <a:ext cx="10506456" cy="1014984"/>
          </a:xfrm>
        </p:spPr>
        <p:txBody>
          <a:bodyPr anchor="b">
            <a:normAutofit/>
          </a:bodyPr>
          <a:lstStyle/>
          <a:p>
            <a:r>
              <a:rPr lang="en-US">
                <a:cs typeface="Calibri Light"/>
              </a:rPr>
              <a:t>Class : </a:t>
            </a:r>
            <a:r>
              <a:rPr lang="en-US" b="1">
                <a:latin typeface="Calibri"/>
                <a:cs typeface="Calibri"/>
              </a:rPr>
              <a:t>Description</a:t>
            </a:r>
            <a:r>
              <a:rPr lang="en-US" dirty="0">
                <a:cs typeface="Calibri Light"/>
              </a:rPr>
              <a:t> </a:t>
            </a:r>
            <a:endParaRPr lang="en-US" dirty="0"/>
          </a:p>
        </p:txBody>
      </p:sp>
      <p:sp>
        <p:nvSpPr>
          <p:cNvPr id="12" name="Rectangle 10">
            <a:extLst>
              <a:ext uri="{FF2B5EF4-FFF2-40B4-BE49-F238E27FC236}">
                <a16:creationId xmlns:a16="http://schemas.microsoft.com/office/drawing/2014/main" xmlns=""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2">
            <a:extLst>
              <a:ext uri="{FF2B5EF4-FFF2-40B4-BE49-F238E27FC236}">
                <a16:creationId xmlns:a16="http://schemas.microsoft.com/office/drawing/2014/main" xmlns=""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xmlns="" id="{75B2D3DA-7B78-4521-B302-3F83980D64B3}"/>
              </a:ext>
            </a:extLst>
          </p:cNvPr>
          <p:cNvGraphicFramePr>
            <a:graphicFrameLocks noGrp="1"/>
          </p:cNvGraphicFramePr>
          <p:nvPr>
            <p:ph idx="1"/>
            <p:extLst>
              <p:ext uri="{D42A27DB-BD31-4B8C-83A1-F6EECF244321}">
                <p14:modId xmlns:p14="http://schemas.microsoft.com/office/powerpoint/2010/main" val="424955591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644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9EC858-D2EE-4559-8F17-0992C61B4653}"/>
              </a:ext>
            </a:extLst>
          </p:cNvPr>
          <p:cNvSpPr>
            <a:spLocks noGrp="1"/>
          </p:cNvSpPr>
          <p:nvPr>
            <p:ph type="title"/>
          </p:nvPr>
        </p:nvSpPr>
        <p:spPr/>
        <p:txBody>
          <a:bodyPr/>
          <a:lstStyle/>
          <a:p>
            <a:r>
              <a:rPr lang="en-US">
                <a:cs typeface="Calibri Light"/>
              </a:rPr>
              <a:t>Content for the classes  (Based on the speed of students)</a:t>
            </a:r>
            <a:endParaRPr lang="en-US"/>
          </a:p>
        </p:txBody>
      </p:sp>
      <p:sp>
        <p:nvSpPr>
          <p:cNvPr id="3" name="Content Placeholder 2">
            <a:extLst>
              <a:ext uri="{FF2B5EF4-FFF2-40B4-BE49-F238E27FC236}">
                <a16:creationId xmlns:a16="http://schemas.microsoft.com/office/drawing/2014/main" xmlns="" id="{C7474BDA-7337-4061-82C0-95A7B8DF2552}"/>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Problem Solving &amp; Programs</a:t>
            </a:r>
          </a:p>
          <a:p>
            <a:r>
              <a:rPr lang="en-US">
                <a:cs typeface="Calibri"/>
              </a:rPr>
              <a:t>Introdution to flow charts &amp; Algorithms</a:t>
            </a:r>
            <a:endParaRPr lang="en-US" dirty="0">
              <a:cs typeface="Calibri"/>
            </a:endParaRPr>
          </a:p>
          <a:p>
            <a:r>
              <a:rPr lang="en-US">
                <a:cs typeface="Calibri"/>
              </a:rPr>
              <a:t>Setting up the environmment for python prograaming </a:t>
            </a:r>
            <a:endParaRPr lang="en-US" dirty="0">
              <a:cs typeface="Calibri"/>
            </a:endParaRPr>
          </a:p>
          <a:p>
            <a:r>
              <a:rPr lang="en-US">
                <a:cs typeface="Calibri"/>
              </a:rPr>
              <a:t>Variables</a:t>
            </a:r>
            <a:endParaRPr lang="en-US" dirty="0">
              <a:cs typeface="Calibri"/>
            </a:endParaRPr>
          </a:p>
          <a:p>
            <a:r>
              <a:rPr lang="en-US">
                <a:cs typeface="Calibri"/>
              </a:rPr>
              <a:t>Bult-in functions</a:t>
            </a:r>
            <a:endParaRPr lang="en-US" dirty="0">
              <a:cs typeface="Calibri"/>
            </a:endParaRPr>
          </a:p>
          <a:p>
            <a:r>
              <a:rPr lang="en-US">
                <a:cs typeface="Calibri"/>
              </a:rPr>
              <a:t>Inputs</a:t>
            </a:r>
            <a:endParaRPr lang="en-US" dirty="0">
              <a:cs typeface="Calibri"/>
            </a:endParaRPr>
          </a:p>
          <a:p>
            <a:r>
              <a:rPr lang="en-US">
                <a:cs typeface="Calibri"/>
              </a:rPr>
              <a:t>Conditions </a:t>
            </a:r>
            <a:endParaRPr lang="en-US" dirty="0">
              <a:cs typeface="Calibri"/>
            </a:endParaRPr>
          </a:p>
          <a:p>
            <a:r>
              <a:rPr lang="en-US">
                <a:cs typeface="Calibri"/>
              </a:rPr>
              <a:t>Loops</a:t>
            </a:r>
            <a:endParaRPr lang="en-US" dirty="0">
              <a:cs typeface="Calibri"/>
            </a:endParaRPr>
          </a:p>
          <a:p>
            <a:r>
              <a:rPr lang="en-US">
                <a:cs typeface="Calibri"/>
              </a:rPr>
              <a:t>String </a:t>
            </a:r>
            <a:endParaRPr lang="en-US" dirty="0">
              <a:cs typeface="Calibri"/>
            </a:endParaRPr>
          </a:p>
          <a:p>
            <a:r>
              <a:rPr lang="en-US">
                <a:cs typeface="Calibri"/>
              </a:rPr>
              <a:t>Reading and writing files</a:t>
            </a:r>
            <a:endParaRPr lang="en-US" dirty="0">
              <a:cs typeface="Calibri"/>
            </a:endParaRPr>
          </a:p>
          <a:p>
            <a:endParaRPr lang="en-US" dirty="0">
              <a:cs typeface="Calibri"/>
            </a:endParaRPr>
          </a:p>
          <a:p>
            <a:endParaRPr lang="en-US" dirty="0">
              <a:cs typeface="Calibri"/>
            </a:endParaRPr>
          </a:p>
        </p:txBody>
      </p:sp>
      <p:sp>
        <p:nvSpPr>
          <p:cNvPr id="4" name="TextBox 3">
            <a:extLst>
              <a:ext uri="{FF2B5EF4-FFF2-40B4-BE49-F238E27FC236}">
                <a16:creationId xmlns:a16="http://schemas.microsoft.com/office/drawing/2014/main" xmlns="" id="{793769D5-664A-4B27-AE33-293DAEC8AFA8}"/>
              </a:ext>
            </a:extLst>
          </p:cNvPr>
          <p:cNvSpPr txBox="1"/>
          <p:nvPr/>
        </p:nvSpPr>
        <p:spPr>
          <a:xfrm>
            <a:off x="6406551" y="3502325"/>
            <a:ext cx="489980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Problem Solving &amp; Programs</a:t>
            </a:r>
            <a:br>
              <a:rPr lang="en-US"/>
            </a:br>
            <a:r>
              <a:rPr lang="en-US"/>
              <a:t>•Values, Types and Variables</a:t>
            </a:r>
            <a:br>
              <a:rPr lang="en-US"/>
            </a:br>
            <a:r>
              <a:rPr lang="en-US"/>
              <a:t>•Assignment Statements</a:t>
            </a:r>
            <a:br>
              <a:rPr lang="en-US"/>
            </a:br>
            <a:r>
              <a:rPr lang="en-US"/>
              <a:t>•Arithmetic Operators</a:t>
            </a:r>
            <a:br>
              <a:rPr lang="en-US"/>
            </a:br>
            <a:r>
              <a:rPr lang="en-US"/>
              <a:t>•Program Comments</a:t>
            </a:r>
            <a:br>
              <a:rPr lang="en-US"/>
            </a:br>
            <a:r>
              <a:rPr lang="en-US"/>
              <a:t>•Order of Operations</a:t>
            </a:r>
            <a:br>
              <a:rPr lang="en-US"/>
            </a:br>
            <a:r>
              <a:rPr lang="en-US"/>
              <a:t>•String Operations </a:t>
            </a:r>
          </a:p>
        </p:txBody>
      </p:sp>
    </p:spTree>
    <p:extLst>
      <p:ext uri="{BB962C8B-B14F-4D97-AF65-F5344CB8AC3E}">
        <p14:creationId xmlns:p14="http://schemas.microsoft.com/office/powerpoint/2010/main" val="2533653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931E2-3B5B-4CC8-B1ED-097ACA645B7B}"/>
              </a:ext>
            </a:extLst>
          </p:cNvPr>
          <p:cNvSpPr>
            <a:spLocks noGrp="1"/>
          </p:cNvSpPr>
          <p:nvPr>
            <p:ph type="title"/>
          </p:nvPr>
        </p:nvSpPr>
        <p:spPr/>
        <p:txBody>
          <a:bodyPr>
            <a:normAutofit/>
          </a:bodyPr>
          <a:lstStyle/>
          <a:p>
            <a:endParaRPr lang="en-US" dirty="0">
              <a:cs typeface="Calibri Light"/>
            </a:endParaRPr>
          </a:p>
        </p:txBody>
      </p:sp>
      <p:sp>
        <p:nvSpPr>
          <p:cNvPr id="3" name="Content Placeholder 2">
            <a:extLst>
              <a:ext uri="{FF2B5EF4-FFF2-40B4-BE49-F238E27FC236}">
                <a16:creationId xmlns:a16="http://schemas.microsoft.com/office/drawing/2014/main" xmlns="" id="{D1F8CE20-E6A1-47DB-92DD-AFE0934C0127}"/>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https://funtech.co.uk/latest/13-reasons-why-every-parent-should-encourage-their-child-to-learn-coding-skills</a:t>
            </a:r>
            <a:endParaRPr lang="en-US">
              <a:ea typeface="+mn-lt"/>
              <a:cs typeface="+mn-lt"/>
            </a:endParaRPr>
          </a:p>
          <a:p>
            <a:endParaRPr lang="en-US" dirty="0">
              <a:cs typeface="Calibri"/>
            </a:endParaRPr>
          </a:p>
        </p:txBody>
      </p:sp>
    </p:spTree>
    <p:extLst>
      <p:ext uri="{BB962C8B-B14F-4D97-AF65-F5344CB8AC3E}">
        <p14:creationId xmlns:p14="http://schemas.microsoft.com/office/powerpoint/2010/main" val="206427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person, sitting, indoor&#10;&#10;Description automatically generated">
            <a:extLst>
              <a:ext uri="{FF2B5EF4-FFF2-40B4-BE49-F238E27FC236}">
                <a16:creationId xmlns:a16="http://schemas.microsoft.com/office/drawing/2014/main" xmlns="" id="{84E054A5-07EB-4D09-90B0-3FD40F94C968}"/>
              </a:ext>
            </a:extLst>
          </p:cNvPr>
          <p:cNvPicPr>
            <a:picLocks noChangeAspect="1"/>
          </p:cNvPicPr>
          <p:nvPr/>
        </p:nvPicPr>
        <p:blipFill rotWithShape="1">
          <a:blip r:embed="rId2"/>
          <a:srcRect t="2069" b="27008"/>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9C90567-510F-48A6-8601-D45692C82551}"/>
              </a:ext>
            </a:extLst>
          </p:cNvPr>
          <p:cNvSpPr>
            <a:spLocks noGrp="1"/>
          </p:cNvSpPr>
          <p:nvPr>
            <p:ph type="title"/>
          </p:nvPr>
        </p:nvSpPr>
        <p:spPr>
          <a:xfrm>
            <a:off x="838200" y="365125"/>
            <a:ext cx="3822189" cy="1899912"/>
          </a:xfrm>
        </p:spPr>
        <p:txBody>
          <a:bodyPr>
            <a:normAutofit/>
          </a:bodyPr>
          <a:lstStyle/>
          <a:p>
            <a:r>
              <a:rPr lang="en-US" sz="4000" b="1"/>
              <a:t>Reasons why every child should learn to code</a:t>
            </a:r>
            <a:endParaRPr lang="en-US" sz="4000"/>
          </a:p>
          <a:p>
            <a:endParaRPr lang="en-US" sz="4000">
              <a:cs typeface="Calibri Light"/>
            </a:endParaRPr>
          </a:p>
        </p:txBody>
      </p:sp>
      <p:sp>
        <p:nvSpPr>
          <p:cNvPr id="3" name="Content Placeholder 2">
            <a:extLst>
              <a:ext uri="{FF2B5EF4-FFF2-40B4-BE49-F238E27FC236}">
                <a16:creationId xmlns:a16="http://schemas.microsoft.com/office/drawing/2014/main" xmlns="" id="{014D671B-CF49-4A1E-86BC-F77F1343867D}"/>
              </a:ext>
            </a:extLst>
          </p:cNvPr>
          <p:cNvSpPr>
            <a:spLocks noGrp="1"/>
          </p:cNvSpPr>
          <p:nvPr>
            <p:ph idx="1"/>
          </p:nvPr>
        </p:nvSpPr>
        <p:spPr>
          <a:xfrm>
            <a:off x="838200" y="2434201"/>
            <a:ext cx="3822189" cy="3742762"/>
          </a:xfrm>
        </p:spPr>
        <p:txBody>
          <a:bodyPr vert="horz" lIns="91440" tIns="45720" rIns="91440" bIns="45720" rtlCol="0" anchor="t">
            <a:normAutofit/>
          </a:bodyPr>
          <a:lstStyle/>
          <a:p>
            <a:endParaRPr lang="en-US" sz="2000" b="1" dirty="0"/>
          </a:p>
          <a:p>
            <a:endParaRPr lang="en-US" sz="2000" b="1" dirty="0"/>
          </a:p>
          <a:p>
            <a:r>
              <a:rPr lang="en-US" sz="2000" b="1"/>
              <a:t>Programming helps children learn to problem-solve</a:t>
            </a:r>
            <a:endParaRPr lang="en-US" sz="2000">
              <a:cs typeface="Calibri" panose="020F0502020204030204"/>
            </a:endParaRPr>
          </a:p>
          <a:p>
            <a:endParaRPr lang="en-US" sz="2000">
              <a:cs typeface="Calibri" panose="020F0502020204030204"/>
            </a:endParaRPr>
          </a:p>
        </p:txBody>
      </p:sp>
    </p:spTree>
    <p:extLst>
      <p:ext uri="{BB962C8B-B14F-4D97-AF65-F5344CB8AC3E}">
        <p14:creationId xmlns:p14="http://schemas.microsoft.com/office/powerpoint/2010/main" val="3689690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EB5FD-167C-488F-9C23-DA0EE23D1D62}"/>
              </a:ext>
            </a:extLst>
          </p:cNvPr>
          <p:cNvSpPr>
            <a:spLocks noGrp="1"/>
          </p:cNvSpPr>
          <p:nvPr>
            <p:ph type="title"/>
          </p:nvPr>
        </p:nvSpPr>
        <p:spPr/>
        <p:txBody>
          <a:bodyPr/>
          <a:lstStyle/>
          <a:p>
            <a:pPr marL="285750" indent="-285750">
              <a:spcBef>
                <a:spcPts val="1000"/>
              </a:spcBef>
              <a:buFont typeface="Arial"/>
              <a:buChar char="•"/>
            </a:pPr>
            <a:r>
              <a:rPr lang="en-US" b="1">
                <a:ea typeface="+mj-lt"/>
                <a:cs typeface="+mj-lt"/>
              </a:rPr>
              <a:t>Coding teaches children how to think</a:t>
            </a:r>
            <a:endParaRPr lang="en-US" dirty="0">
              <a:ea typeface="+mj-lt"/>
              <a:cs typeface="+mj-lt"/>
            </a:endParaRPr>
          </a:p>
        </p:txBody>
      </p:sp>
      <p:pic>
        <p:nvPicPr>
          <p:cNvPr id="4" name="Picture 4" descr="Text&#10;&#10;Description automatically generated">
            <a:extLst>
              <a:ext uri="{FF2B5EF4-FFF2-40B4-BE49-F238E27FC236}">
                <a16:creationId xmlns:a16="http://schemas.microsoft.com/office/drawing/2014/main" xmlns="" id="{946AE5C6-E09D-4D52-B377-06BBB4426790}"/>
              </a:ext>
            </a:extLst>
          </p:cNvPr>
          <p:cNvPicPr>
            <a:picLocks noChangeAspect="1"/>
          </p:cNvPicPr>
          <p:nvPr/>
        </p:nvPicPr>
        <p:blipFill>
          <a:blip r:embed="rId2"/>
          <a:stretch>
            <a:fillRect/>
          </a:stretch>
        </p:blipFill>
        <p:spPr>
          <a:xfrm>
            <a:off x="3387306" y="1697967"/>
            <a:ext cx="5791198" cy="4856671"/>
          </a:xfrm>
          <a:prstGeom prst="rect">
            <a:avLst/>
          </a:prstGeom>
        </p:spPr>
      </p:pic>
    </p:spTree>
    <p:extLst>
      <p:ext uri="{BB962C8B-B14F-4D97-AF65-F5344CB8AC3E}">
        <p14:creationId xmlns:p14="http://schemas.microsoft.com/office/powerpoint/2010/main" val="366939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79BB35BC-D5C2-4C8B-A22A-A71E6191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277BA1F-8C4A-46E7-AC10-B169126E9649}"/>
              </a:ext>
            </a:extLst>
          </p:cNvPr>
          <p:cNvSpPr>
            <a:spLocks noGrp="1"/>
          </p:cNvSpPr>
          <p:nvPr>
            <p:ph type="title"/>
          </p:nvPr>
        </p:nvSpPr>
        <p:spPr>
          <a:xfrm>
            <a:off x="6513788" y="365125"/>
            <a:ext cx="4840010" cy="1807305"/>
          </a:xfrm>
        </p:spPr>
        <p:txBody>
          <a:bodyPr>
            <a:normAutofit/>
          </a:bodyPr>
          <a:lstStyle/>
          <a:p>
            <a:r>
              <a:rPr lang="en-US" sz="4100" b="1">
                <a:ea typeface="+mj-lt"/>
                <a:cs typeface="+mj-lt"/>
              </a:rPr>
              <a:t>Computer programming is the future</a:t>
            </a:r>
            <a:endParaRPr lang="en-US" sz="4100"/>
          </a:p>
        </p:txBody>
      </p:sp>
      <p:pic>
        <p:nvPicPr>
          <p:cNvPr id="5" name="Picture 4" descr="CPU with binary numbers and blueprint">
            <a:extLst>
              <a:ext uri="{FF2B5EF4-FFF2-40B4-BE49-F238E27FC236}">
                <a16:creationId xmlns:a16="http://schemas.microsoft.com/office/drawing/2014/main" xmlns="" id="{D1873A27-C14D-4989-9E37-C131FB0585A1}"/>
              </a:ext>
            </a:extLst>
          </p:cNvPr>
          <p:cNvPicPr>
            <a:picLocks noChangeAspect="1"/>
          </p:cNvPicPr>
          <p:nvPr/>
        </p:nvPicPr>
        <p:blipFill rotWithShape="1">
          <a:blip r:embed="rId2"/>
          <a:srcRect l="27878" r="21952"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xmlns="" id="{EC7FE9A0-5EBC-46F7-868B-BAA9B3D24C82}"/>
              </a:ext>
            </a:extLst>
          </p:cNvPr>
          <p:cNvSpPr>
            <a:spLocks noGrp="1"/>
          </p:cNvSpPr>
          <p:nvPr>
            <p:ph idx="1"/>
          </p:nvPr>
        </p:nvSpPr>
        <p:spPr>
          <a:xfrm>
            <a:off x="6513788" y="2333297"/>
            <a:ext cx="4840010" cy="3843666"/>
          </a:xfrm>
        </p:spPr>
        <p:txBody>
          <a:bodyPr vert="horz" lIns="91440" tIns="45720" rIns="91440" bIns="45720" rtlCol="0">
            <a:normAutofit/>
          </a:bodyPr>
          <a:lstStyle/>
          <a:p>
            <a:endParaRPr lang="en-US" sz="2000" b="1">
              <a:cs typeface="Calibri" panose="020F0502020204030204"/>
            </a:endParaRPr>
          </a:p>
          <a:p>
            <a:endParaRPr lang="en-US" sz="2000">
              <a:cs typeface="Calibri"/>
            </a:endParaRPr>
          </a:p>
        </p:txBody>
      </p:sp>
      <p:pic>
        <p:nvPicPr>
          <p:cNvPr id="4" name="Picture 5">
            <a:extLst>
              <a:ext uri="{FF2B5EF4-FFF2-40B4-BE49-F238E27FC236}">
                <a16:creationId xmlns:a16="http://schemas.microsoft.com/office/drawing/2014/main" xmlns="" id="{6FBDE89C-1FB1-4210-BF74-48ED26469442}"/>
              </a:ext>
            </a:extLst>
          </p:cNvPr>
          <p:cNvPicPr>
            <a:picLocks noChangeAspect="1"/>
          </p:cNvPicPr>
          <p:nvPr/>
        </p:nvPicPr>
        <p:blipFill>
          <a:blip r:embed="rId3"/>
          <a:stretch>
            <a:fillRect/>
          </a:stretch>
        </p:blipFill>
        <p:spPr>
          <a:xfrm>
            <a:off x="6650966" y="2335204"/>
            <a:ext cx="4482860" cy="3682837"/>
          </a:xfrm>
          <a:prstGeom prst="rect">
            <a:avLst/>
          </a:prstGeom>
        </p:spPr>
      </p:pic>
    </p:spTree>
    <p:extLst>
      <p:ext uri="{BB962C8B-B14F-4D97-AF65-F5344CB8AC3E}">
        <p14:creationId xmlns:p14="http://schemas.microsoft.com/office/powerpoint/2010/main" val="3795230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843F138-7E2A-4C2D-9FFC-D72BA9097F63}"/>
              </a:ext>
            </a:extLst>
          </p:cNvPr>
          <p:cNvSpPr>
            <a:spLocks noGrp="1"/>
          </p:cNvSpPr>
          <p:nvPr>
            <p:ph type="title"/>
          </p:nvPr>
        </p:nvSpPr>
        <p:spPr>
          <a:xfrm>
            <a:off x="524741" y="620392"/>
            <a:ext cx="3808268" cy="5504688"/>
          </a:xfrm>
        </p:spPr>
        <p:txBody>
          <a:bodyPr>
            <a:normAutofit/>
          </a:bodyPr>
          <a:lstStyle/>
          <a:p>
            <a:r>
              <a:rPr lang="en-US" sz="6000" b="1">
                <a:solidFill>
                  <a:schemeClr val="bg1"/>
                </a:solidFill>
                <a:ea typeface="+mj-lt"/>
                <a:cs typeface="+mj-lt"/>
              </a:rPr>
              <a:t>Coding is learning while having fun</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xmlns="" id="{5055458D-54B7-414A-9C80-11887118634C}"/>
              </a:ext>
            </a:extLst>
          </p:cNvPr>
          <p:cNvGraphicFramePr>
            <a:graphicFrameLocks noGrp="1"/>
          </p:cNvGraphicFramePr>
          <p:nvPr>
            <p:ph idx="1"/>
            <p:extLst>
              <p:ext uri="{D42A27DB-BD31-4B8C-83A1-F6EECF244321}">
                <p14:modId xmlns:p14="http://schemas.microsoft.com/office/powerpoint/2010/main" val="175870118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263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2D5F0C-E954-432E-AFDA-DCBAEF5244E1}"/>
              </a:ext>
            </a:extLst>
          </p:cNvPr>
          <p:cNvSpPr>
            <a:spLocks noGrp="1"/>
          </p:cNvSpPr>
          <p:nvPr>
            <p:ph type="title"/>
          </p:nvPr>
        </p:nvSpPr>
        <p:spPr/>
        <p:txBody>
          <a:bodyPr/>
          <a:lstStyle/>
          <a:p>
            <a:r>
              <a:rPr lang="en-US" b="1" dirty="0">
                <a:latin typeface="Calibri"/>
                <a:cs typeface="Calibri"/>
              </a:rPr>
              <a:t>What is coding</a:t>
            </a:r>
            <a:endParaRPr lang="en-US" dirty="0"/>
          </a:p>
        </p:txBody>
      </p:sp>
      <p:sp>
        <p:nvSpPr>
          <p:cNvPr id="3" name="Content Placeholder 2">
            <a:extLst>
              <a:ext uri="{FF2B5EF4-FFF2-40B4-BE49-F238E27FC236}">
                <a16:creationId xmlns:a16="http://schemas.microsoft.com/office/drawing/2014/main" xmlns="" id="{49C6DF4E-D529-4CF6-9997-0490E76CEC9E}"/>
              </a:ext>
            </a:extLst>
          </p:cNvPr>
          <p:cNvSpPr>
            <a:spLocks noGrp="1"/>
          </p:cNvSpPr>
          <p:nvPr>
            <p:ph idx="1"/>
          </p:nvPr>
        </p:nvSpPr>
        <p:spPr>
          <a:xfrm>
            <a:off x="838200" y="1566833"/>
            <a:ext cx="10515600" cy="2999866"/>
          </a:xfrm>
        </p:spPr>
        <p:txBody>
          <a:bodyPr vert="horz" lIns="91440" tIns="45720" rIns="91440" bIns="45720" rtlCol="0" anchor="t">
            <a:normAutofit/>
          </a:bodyPr>
          <a:lstStyle/>
          <a:p>
            <a:endParaRPr lang="en-US" b="1" dirty="0">
              <a:ea typeface="+mn-lt"/>
              <a:cs typeface="+mn-lt"/>
            </a:endParaRPr>
          </a:p>
          <a:p>
            <a:r>
              <a:rPr lang="en-US" dirty="0">
                <a:cs typeface="Calibri"/>
              </a:rPr>
              <a:t>Put simply, Coding is the  method of communicating with a computer. It is using a language that a computer understands to give a computer instructions in order to perform specific functions. Coding allows us to create things such as computer software, websites, apps and video games.</a:t>
            </a:r>
            <a:endParaRPr lang="en-US">
              <a:ea typeface="+mn-lt"/>
              <a:cs typeface="+mn-lt"/>
            </a:endParaRPr>
          </a:p>
          <a:p>
            <a:endParaRPr lang="en-US" dirty="0">
              <a:cs typeface="Calibri"/>
            </a:endParaRPr>
          </a:p>
        </p:txBody>
      </p:sp>
    </p:spTree>
    <p:extLst>
      <p:ext uri="{BB962C8B-B14F-4D97-AF65-F5344CB8AC3E}">
        <p14:creationId xmlns:p14="http://schemas.microsoft.com/office/powerpoint/2010/main" val="243427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20EE8C9B-D018-4A93-8845-7F354E9CFD86}"/>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b="1"/>
              <a:t>Quote</a:t>
            </a:r>
            <a:r>
              <a:rPr lang="en-US" sz="2200"/>
              <a:t>: “All of my friends who have younger siblings who are going to college or high school - my number one piece of advice is: You should learn how to program.”</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b="1"/>
              <a:t>Coding Fact</a:t>
            </a:r>
            <a:r>
              <a:rPr lang="en-US" sz="2200"/>
              <a:t>: Mark Zuckerberg was not only a talented coder as a kid was but an excellent fencer.  </a:t>
            </a:r>
          </a:p>
        </p:txBody>
      </p:sp>
      <p:pic>
        <p:nvPicPr>
          <p:cNvPr id="4" name="Picture 4" descr="A picture containing person&#10;&#10;Description automatically generated">
            <a:extLst>
              <a:ext uri="{FF2B5EF4-FFF2-40B4-BE49-F238E27FC236}">
                <a16:creationId xmlns:a16="http://schemas.microsoft.com/office/drawing/2014/main" xmlns="" id="{20EFF725-F455-4186-919A-2567A8181A59}"/>
              </a:ext>
            </a:extLst>
          </p:cNvPr>
          <p:cNvPicPr>
            <a:picLocks noGrp="1" noChangeAspect="1"/>
          </p:cNvPicPr>
          <p:nvPr>
            <p:ph idx="1"/>
          </p:nvPr>
        </p:nvPicPr>
        <p:blipFill rotWithShape="1">
          <a:blip r:embed="rId2"/>
          <a:srcRect l="9795" r="1221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1886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009D6D5-DAC2-4A8B-A17A-E206B9012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73134BE-36C5-438E-BEDF-147D96BF067F}"/>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a:t>Tanmay Bakshi</a:t>
            </a:r>
            <a:endParaRPr lang="en-US"/>
          </a:p>
          <a:p>
            <a:endParaRPr lang="en-US" dirty="0">
              <a:cs typeface="Calibri Light"/>
            </a:endParaRPr>
          </a:p>
        </p:txBody>
      </p:sp>
      <p:sp>
        <p:nvSpPr>
          <p:cNvPr id="5" name="TextBox 4">
            <a:extLst>
              <a:ext uri="{FF2B5EF4-FFF2-40B4-BE49-F238E27FC236}">
                <a16:creationId xmlns:a16="http://schemas.microsoft.com/office/drawing/2014/main" xmlns="" id="{0C4AD511-7180-40EC-B7E6-5940002D6A8D}"/>
              </a:ext>
            </a:extLst>
          </p:cNvPr>
          <p:cNvSpPr txBox="1"/>
          <p:nvPr/>
        </p:nvSpPr>
        <p:spPr>
          <a:xfrm>
            <a:off x="895709" y="1470656"/>
            <a:ext cx="4619621" cy="384366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b="1"/>
              <a:t>Age</a:t>
            </a:r>
            <a:r>
              <a:rPr lang="en-US" sz="2000"/>
              <a:t>: 15</a:t>
            </a:r>
          </a:p>
          <a:p>
            <a:pPr indent="-228600">
              <a:lnSpc>
                <a:spcPct val="90000"/>
              </a:lnSpc>
              <a:spcAft>
                <a:spcPts val="600"/>
              </a:spcAft>
              <a:buFont typeface="Arial" panose="020B0604020202020204" pitchFamily="34" charset="0"/>
              <a:buChar char="•"/>
            </a:pPr>
            <a:r>
              <a:rPr lang="en-US" sz="2000" b="1"/>
              <a:t>Quote:</a:t>
            </a:r>
            <a:r>
              <a:rPr lang="en-US" sz="2000"/>
              <a:t> “You have to be passionate about programming before you can program.”</a:t>
            </a:r>
          </a:p>
          <a:p>
            <a:pPr indent="-228600">
              <a:lnSpc>
                <a:spcPct val="90000"/>
              </a:lnSpc>
              <a:spcAft>
                <a:spcPts val="600"/>
              </a:spcAft>
              <a:buFont typeface="Arial" panose="020B0604020202020204" pitchFamily="34" charset="0"/>
              <a:buChar char="•"/>
            </a:pPr>
            <a:r>
              <a:rPr lang="en-US" sz="2000" b="1"/>
              <a:t>Coding Fact:</a:t>
            </a:r>
            <a:r>
              <a:rPr lang="en-US" sz="2000"/>
              <a:t> Tanmay Bakshi has given a TedTalk on his love for programming. </a:t>
            </a:r>
          </a:p>
        </p:txBody>
      </p:sp>
      <p:pic>
        <p:nvPicPr>
          <p:cNvPr id="4" name="Picture 4">
            <a:extLst>
              <a:ext uri="{FF2B5EF4-FFF2-40B4-BE49-F238E27FC236}">
                <a16:creationId xmlns:a16="http://schemas.microsoft.com/office/drawing/2014/main" xmlns="" id="{01F87ACC-9641-4377-B5F6-6EE69F477A8E}"/>
              </a:ext>
            </a:extLst>
          </p:cNvPr>
          <p:cNvPicPr>
            <a:picLocks noGrp="1" noChangeAspect="1"/>
          </p:cNvPicPr>
          <p:nvPr>
            <p:ph idx="1"/>
          </p:nvPr>
        </p:nvPicPr>
        <p:blipFill rotWithShape="1">
          <a:blip r:embed="rId2"/>
          <a:srcRect l="22046" r="290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xmlns="" id="{7CD8B8AC-F6EF-426E-BEA5-448E84269D8E}"/>
              </a:ext>
            </a:extLst>
          </p:cNvPr>
          <p:cNvSpPr txBox="1"/>
          <p:nvPr/>
        </p:nvSpPr>
        <p:spPr>
          <a:xfrm>
            <a:off x="741872" y="3617343"/>
            <a:ext cx="537425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51515"/>
                </a:solidFill>
                <a:latin typeface="Lora"/>
              </a:rPr>
              <a:t>Another young and famous programmer, Tanmay Bakshi, caught the world’s attention and for a good reason. Not only is Tanmay a software developer, but he is an author, speaker, Youtuber, and the world’s youngest </a:t>
            </a:r>
            <a:r>
              <a:rPr lang="en-US">
                <a:solidFill>
                  <a:srgbClr val="020202"/>
                </a:solidFill>
                <a:latin typeface="Lora"/>
                <a:hlinkClick r:id="rId3"/>
              </a:rPr>
              <a:t>IBM</a:t>
            </a:r>
            <a:r>
              <a:rPr lang="en-US">
                <a:solidFill>
                  <a:srgbClr val="151515"/>
                </a:solidFill>
                <a:latin typeface="Lora"/>
              </a:rPr>
              <a:t> Watson developer. The young talent began his programming career at the age of five, </a:t>
            </a:r>
            <a:endParaRPr lang="en-US"/>
          </a:p>
        </p:txBody>
      </p:sp>
      <p:sp>
        <p:nvSpPr>
          <p:cNvPr id="7" name="TextBox 6">
            <a:extLst>
              <a:ext uri="{FF2B5EF4-FFF2-40B4-BE49-F238E27FC236}">
                <a16:creationId xmlns:a16="http://schemas.microsoft.com/office/drawing/2014/main" xmlns="" id="{81335DC0-16C6-433B-99AA-B4AC777D67A7}"/>
              </a:ext>
            </a:extLst>
          </p:cNvPr>
          <p:cNvSpPr txBox="1"/>
          <p:nvPr/>
        </p:nvSpPr>
        <p:spPr>
          <a:xfrm>
            <a:off x="439947" y="5773947"/>
            <a:ext cx="64669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https://interestingengineering.com/7-famous-computer-programmers-who-started-programming-at-an-early-age</a:t>
            </a:r>
            <a:endParaRPr lang="en-US"/>
          </a:p>
          <a:p>
            <a:endParaRPr lang="en-US" dirty="0">
              <a:cs typeface="Calibri"/>
            </a:endParaRPr>
          </a:p>
        </p:txBody>
      </p:sp>
    </p:spTree>
    <p:extLst>
      <p:ext uri="{BB962C8B-B14F-4D97-AF65-F5344CB8AC3E}">
        <p14:creationId xmlns:p14="http://schemas.microsoft.com/office/powerpoint/2010/main" val="367717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xmlns="" id="{CEB41C5C-0F34-4DDA-9D7C-5E717F35F6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
            <a:extLst>
              <a:ext uri="{FF2B5EF4-FFF2-40B4-BE49-F238E27FC236}">
                <a16:creationId xmlns:a16="http://schemas.microsoft.com/office/drawing/2014/main" xmlns="" id="{57E1E5E6-F385-4E9C-B201-BA5BDE5CAD5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DD079DFD-B7F8-4DEE-8CD6-6D11FB48FCAE}"/>
              </a:ext>
            </a:extLst>
          </p:cNvPr>
          <p:cNvSpPr txBox="1"/>
          <p:nvPr/>
        </p:nvSpPr>
        <p:spPr>
          <a:xfrm>
            <a:off x="593610" y="2121763"/>
            <a:ext cx="3822192" cy="37730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rPr>
              <a:t>The Filipino-American teenager began her coding journey at the age of 10. This love for coding initially started when she quickly discovered how much she loved math</a:t>
            </a:r>
          </a:p>
        </p:txBody>
      </p:sp>
      <p:pic>
        <p:nvPicPr>
          <p:cNvPr id="4" name="Picture 4" descr="A picture containing text, screenshot, screen&#10;&#10;Description automatically generated">
            <a:extLst>
              <a:ext uri="{FF2B5EF4-FFF2-40B4-BE49-F238E27FC236}">
                <a16:creationId xmlns:a16="http://schemas.microsoft.com/office/drawing/2014/main" xmlns="" id="{4555B961-0397-4539-9824-96A63A26CC29}"/>
              </a:ext>
            </a:extLst>
          </p:cNvPr>
          <p:cNvPicPr>
            <a:picLocks noGrp="1" noChangeAspect="1"/>
          </p:cNvPicPr>
          <p:nvPr>
            <p:ph idx="1"/>
          </p:nvPr>
        </p:nvPicPr>
        <p:blipFill>
          <a:blip r:embed="rId2"/>
          <a:stretch>
            <a:fillRect/>
          </a:stretch>
        </p:blipFill>
        <p:spPr>
          <a:xfrm>
            <a:off x="5139471" y="791055"/>
            <a:ext cx="6783557" cy="5048554"/>
          </a:xfrm>
          <a:prstGeom prst="rect">
            <a:avLst/>
          </a:prstGeom>
        </p:spPr>
      </p:pic>
    </p:spTree>
    <p:extLst>
      <p:ext uri="{BB962C8B-B14F-4D97-AF65-F5344CB8AC3E}">
        <p14:creationId xmlns:p14="http://schemas.microsoft.com/office/powerpoint/2010/main" val="12423078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913</TotalTime>
  <Words>324</Words>
  <Application>Microsoft Office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Lora</vt:lpstr>
      <vt:lpstr>office theme</vt:lpstr>
      <vt:lpstr>Python Programming For Beginners  </vt:lpstr>
      <vt:lpstr>Reasons why every child should learn to code </vt:lpstr>
      <vt:lpstr>Coding teaches children how to think</vt:lpstr>
      <vt:lpstr>Computer programming is the future</vt:lpstr>
      <vt:lpstr>Coding is learning while having fun</vt:lpstr>
      <vt:lpstr>What is coding</vt:lpstr>
      <vt:lpstr>PowerPoint Presentation</vt:lpstr>
      <vt:lpstr>Tanmay Bakshi </vt:lpstr>
      <vt:lpstr>PowerPoint Presentation</vt:lpstr>
      <vt:lpstr>PowerPoint Presentation</vt:lpstr>
      <vt:lpstr>PowerPoint Presentation</vt:lpstr>
      <vt:lpstr>Class : Description </vt:lpstr>
      <vt:lpstr>Content for the classes  (Based on the speed of students)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Windows User</cp:lastModifiedBy>
  <cp:revision>181</cp:revision>
  <dcterms:created xsi:type="dcterms:W3CDTF">2021-10-13T04:27:19Z</dcterms:created>
  <dcterms:modified xsi:type="dcterms:W3CDTF">2022-06-03T06:30:09Z</dcterms:modified>
</cp:coreProperties>
</file>